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7" r:id="rId5"/>
    <p:sldId id="265" r:id="rId6"/>
    <p:sldId id="893" r:id="rId7"/>
    <p:sldId id="822" r:id="rId8"/>
    <p:sldId id="258" r:id="rId9"/>
    <p:sldId id="891" r:id="rId10"/>
    <p:sldId id="873" r:id="rId11"/>
    <p:sldId id="895" r:id="rId12"/>
    <p:sldId id="896" r:id="rId13"/>
    <p:sldId id="877" r:id="rId14"/>
    <p:sldId id="983" r:id="rId15"/>
    <p:sldId id="990" r:id="rId16"/>
    <p:sldId id="991" r:id="rId17"/>
    <p:sldId id="992" r:id="rId18"/>
    <p:sldId id="993" r:id="rId19"/>
    <p:sldId id="989" r:id="rId20"/>
    <p:sldId id="986" r:id="rId21"/>
    <p:sldId id="971" r:id="rId22"/>
    <p:sldId id="897" r:id="rId23"/>
    <p:sldId id="972" r:id="rId24"/>
    <p:sldId id="973" r:id="rId25"/>
    <p:sldId id="974" r:id="rId26"/>
    <p:sldId id="975" r:id="rId27"/>
    <p:sldId id="976" r:id="rId28"/>
    <p:sldId id="977" r:id="rId29"/>
    <p:sldId id="978" r:id="rId30"/>
    <p:sldId id="979" r:id="rId31"/>
    <p:sldId id="980" r:id="rId32"/>
    <p:sldId id="981" r:id="rId33"/>
    <p:sldId id="982" r:id="rId34"/>
    <p:sldId id="984" r:id="rId35"/>
    <p:sldId id="985" r:id="rId36"/>
    <p:sldId id="901" r:id="rId37"/>
    <p:sldId id="987" r:id="rId38"/>
    <p:sldId id="926" r:id="rId39"/>
    <p:sldId id="929" r:id="rId40"/>
    <p:sldId id="988" r:id="rId41"/>
    <p:sldId id="2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C76CAF-D043-2EA3-F1DF-FD2D49EE1936}" name="Verwaest, Mieke" initials="VM" userId="S::mieke.verwaest@planinternational.be::47fbc4a2-791e-4252-ac0f-d005e27eb011" providerId="AD"/>
  <p188:author id="{16F7BEBB-761A-923E-9444-A44DCF269FD6}" name="De Witte, Flore" initials="DF" userId="S::flore.dewitte@planinternational.be::9f0395e0-912b-4930-ab61-3f94b2aef3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1E2"/>
    <a:srgbClr val="000000"/>
    <a:srgbClr val="F7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40114-05A3-C43E-08A3-4A2973E09DCD}" v="65" dt="2025-02-12T14:45:2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40" autoAdjust="0"/>
  </p:normalViewPr>
  <p:slideViewPr>
    <p:cSldViewPr snapToGrid="0">
      <p:cViewPr varScale="1">
        <p:scale>
          <a:sx n="67" d="100"/>
          <a:sy n="67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Corts" userId="a25948a5-4228-485f-a543-acf3531bdbd4" providerId="ADAL" clId="{D55F45F9-88A7-42F1-8EF1-BF592C6BE639}"/>
    <pc:docChg chg="modSld">
      <pc:chgData name="Clara Corts" userId="a25948a5-4228-485f-a543-acf3531bdbd4" providerId="ADAL" clId="{D55F45F9-88A7-42F1-8EF1-BF592C6BE639}" dt="2025-02-12T15:54:20.160" v="22" actId="20577"/>
      <pc:docMkLst>
        <pc:docMk/>
      </pc:docMkLst>
      <pc:sldChg chg="modSp">
        <pc:chgData name="Clara Corts" userId="a25948a5-4228-485f-a543-acf3531bdbd4" providerId="ADAL" clId="{D55F45F9-88A7-42F1-8EF1-BF592C6BE639}" dt="2025-02-12T15:54:20.160" v="22" actId="20577"/>
        <pc:sldMkLst>
          <pc:docMk/>
          <pc:sldMk cId="2656422667" sldId="265"/>
        </pc:sldMkLst>
        <pc:spChg chg="mod">
          <ac:chgData name="Clara Corts" userId="a25948a5-4228-485f-a543-acf3531bdbd4" providerId="ADAL" clId="{D55F45F9-88A7-42F1-8EF1-BF592C6BE639}" dt="2025-02-12T15:54:20.160" v="22" actId="20577"/>
          <ac:spMkLst>
            <pc:docMk/>
            <pc:sldMk cId="2656422667" sldId="265"/>
            <ac:spMk id="4" creationId="{34BDDC1A-64BC-1907-2425-5974B4ABAE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55988-C153-409D-ADA0-DCDEB4249859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</dgm:pt>
    <dgm:pt modelId="{C8780C8E-61F5-436B-9121-F0EEAC7D44DD}">
      <dgm:prSet phldrT="[Text]"/>
      <dgm:spPr/>
      <dgm:t>
        <a:bodyPr/>
        <a:lstStyle/>
        <a:p>
          <a:r>
            <a:rPr lang="es-ES" dirty="0"/>
            <a:t>Libremente dado</a:t>
          </a:r>
          <a:endParaRPr lang="en-GB" dirty="0"/>
        </a:p>
      </dgm:t>
    </dgm:pt>
    <dgm:pt modelId="{7280EEB5-66B8-41AD-B97A-E59CD0EF79C8}" type="parTrans" cxnId="{94F337E9-BCCA-40EB-AA15-20DE16AE7099}">
      <dgm:prSet/>
      <dgm:spPr/>
      <dgm:t>
        <a:bodyPr/>
        <a:lstStyle/>
        <a:p>
          <a:endParaRPr lang="en-GB"/>
        </a:p>
      </dgm:t>
    </dgm:pt>
    <dgm:pt modelId="{F1CB401E-6C4D-4CD6-A038-23A8760C5E6B}" type="sibTrans" cxnId="{94F337E9-BCCA-40EB-AA15-20DE16AE7099}">
      <dgm:prSet/>
      <dgm:spPr/>
      <dgm:t>
        <a:bodyPr/>
        <a:lstStyle/>
        <a:p>
          <a:endParaRPr lang="en-GB"/>
        </a:p>
      </dgm:t>
    </dgm:pt>
    <dgm:pt modelId="{56895136-70EB-4365-AAB8-F41A7BA1EC7D}">
      <dgm:prSet phldrT="[Text]"/>
      <dgm:spPr/>
      <dgm:t>
        <a:bodyPr/>
        <a:lstStyle/>
        <a:p>
          <a:r>
            <a:rPr lang="en-GB" dirty="0" err="1"/>
            <a:t>Entusiasta</a:t>
          </a:r>
          <a:endParaRPr lang="en-GB" dirty="0"/>
        </a:p>
      </dgm:t>
    </dgm:pt>
    <dgm:pt modelId="{506B0EBF-FD3B-4444-B111-A3E42D396106}" type="parTrans" cxnId="{50CF29C0-B033-40BF-8CC2-328E3B89A3A8}">
      <dgm:prSet/>
      <dgm:spPr/>
      <dgm:t>
        <a:bodyPr/>
        <a:lstStyle/>
        <a:p>
          <a:endParaRPr lang="en-GB"/>
        </a:p>
      </dgm:t>
    </dgm:pt>
    <dgm:pt modelId="{673B146A-F1A2-467F-89F9-EFBD7F2964CB}" type="sibTrans" cxnId="{50CF29C0-B033-40BF-8CC2-328E3B89A3A8}">
      <dgm:prSet/>
      <dgm:spPr/>
      <dgm:t>
        <a:bodyPr/>
        <a:lstStyle/>
        <a:p>
          <a:endParaRPr lang="en-GB"/>
        </a:p>
      </dgm:t>
    </dgm:pt>
    <dgm:pt modelId="{964B9C36-6F73-4EB0-9E95-2D272CCCFBCA}">
      <dgm:prSet phldrT="[Text]"/>
      <dgm:spPr/>
      <dgm:t>
        <a:bodyPr/>
        <a:lstStyle/>
        <a:p>
          <a:r>
            <a:rPr lang="en-GB" dirty="0" err="1"/>
            <a:t>Informado</a:t>
          </a:r>
          <a:endParaRPr lang="en-GB" dirty="0"/>
        </a:p>
      </dgm:t>
    </dgm:pt>
    <dgm:pt modelId="{FE7DF0D4-2A34-408C-8461-C3572E16557E}" type="parTrans" cxnId="{17874EC2-2950-4B85-B506-E96F18370C65}">
      <dgm:prSet/>
      <dgm:spPr/>
      <dgm:t>
        <a:bodyPr/>
        <a:lstStyle/>
        <a:p>
          <a:endParaRPr lang="en-GB"/>
        </a:p>
      </dgm:t>
    </dgm:pt>
    <dgm:pt modelId="{3EB22D2B-E5CB-4F2C-8843-25484C6761E8}" type="sibTrans" cxnId="{17874EC2-2950-4B85-B506-E96F18370C65}">
      <dgm:prSet/>
      <dgm:spPr/>
      <dgm:t>
        <a:bodyPr/>
        <a:lstStyle/>
        <a:p>
          <a:endParaRPr lang="en-GB"/>
        </a:p>
      </dgm:t>
    </dgm:pt>
    <dgm:pt modelId="{03377960-11FA-4E82-9433-3C9031A797D9}">
      <dgm:prSet phldrT="[Text]"/>
      <dgm:spPr/>
      <dgm:t>
        <a:bodyPr/>
        <a:lstStyle/>
        <a:p>
          <a:r>
            <a:rPr lang="en-GB" dirty="0" err="1"/>
            <a:t>Reversible</a:t>
          </a:r>
          <a:endParaRPr lang="en-GB" dirty="0"/>
        </a:p>
      </dgm:t>
    </dgm:pt>
    <dgm:pt modelId="{B189FA0B-2190-482D-81C3-FDBD247AF66F}" type="parTrans" cxnId="{A1CDE47A-9092-4304-8A12-020A6AE6FC92}">
      <dgm:prSet/>
      <dgm:spPr/>
      <dgm:t>
        <a:bodyPr/>
        <a:lstStyle/>
        <a:p>
          <a:endParaRPr lang="en-GB"/>
        </a:p>
      </dgm:t>
    </dgm:pt>
    <dgm:pt modelId="{ECBDCBD0-9639-4EE7-BE1A-8DAB65319CE7}" type="sibTrans" cxnId="{A1CDE47A-9092-4304-8A12-020A6AE6FC92}">
      <dgm:prSet/>
      <dgm:spPr/>
      <dgm:t>
        <a:bodyPr/>
        <a:lstStyle/>
        <a:p>
          <a:endParaRPr lang="en-GB"/>
        </a:p>
      </dgm:t>
    </dgm:pt>
    <dgm:pt modelId="{E32F5402-FA01-4C0F-A8F9-10E97A0575E9}">
      <dgm:prSet phldrT="[Text]"/>
      <dgm:spPr/>
      <dgm:t>
        <a:bodyPr/>
        <a:lstStyle/>
        <a:p>
          <a:r>
            <a:rPr lang="es-ES" noProof="0" dirty="0"/>
            <a:t>Específicos</a:t>
          </a:r>
        </a:p>
      </dgm:t>
    </dgm:pt>
    <dgm:pt modelId="{8786D86F-3DE4-4021-AAE8-00E3960A2D83}" type="parTrans" cxnId="{63F18B05-56F1-4CF3-A5FA-7D7B6EEB4F59}">
      <dgm:prSet/>
      <dgm:spPr/>
      <dgm:t>
        <a:bodyPr/>
        <a:lstStyle/>
        <a:p>
          <a:endParaRPr lang="en-GB"/>
        </a:p>
      </dgm:t>
    </dgm:pt>
    <dgm:pt modelId="{A17872E2-3FFD-4C55-9C93-15506BB679C9}" type="sibTrans" cxnId="{63F18B05-56F1-4CF3-A5FA-7D7B6EEB4F59}">
      <dgm:prSet/>
      <dgm:spPr/>
      <dgm:t>
        <a:bodyPr/>
        <a:lstStyle/>
        <a:p>
          <a:endParaRPr lang="en-GB"/>
        </a:p>
      </dgm:t>
    </dgm:pt>
    <dgm:pt modelId="{774BFF06-ADFA-4231-989A-16D12AB2A28A}" type="pres">
      <dgm:prSet presAssocID="{ED855988-C153-409D-ADA0-DCDEB4249859}" presName="cycle" presStyleCnt="0">
        <dgm:presLayoutVars>
          <dgm:dir/>
          <dgm:resizeHandles val="exact"/>
        </dgm:presLayoutVars>
      </dgm:prSet>
      <dgm:spPr/>
    </dgm:pt>
    <dgm:pt modelId="{912516C9-0F7F-452F-99E0-825F182AB9A5}" type="pres">
      <dgm:prSet presAssocID="{C8780C8E-61F5-436B-9121-F0EEAC7D44DD}" presName="node" presStyleLbl="node1" presStyleIdx="0" presStyleCnt="5">
        <dgm:presLayoutVars>
          <dgm:bulletEnabled val="1"/>
        </dgm:presLayoutVars>
      </dgm:prSet>
      <dgm:spPr/>
    </dgm:pt>
    <dgm:pt modelId="{7C948D38-DDAA-4934-BB63-F658E9B68C06}" type="pres">
      <dgm:prSet presAssocID="{C8780C8E-61F5-436B-9121-F0EEAC7D44DD}" presName="spNode" presStyleCnt="0"/>
      <dgm:spPr/>
    </dgm:pt>
    <dgm:pt modelId="{F1301C67-3EEC-49B8-9B42-E91289FDC975}" type="pres">
      <dgm:prSet presAssocID="{F1CB401E-6C4D-4CD6-A038-23A8760C5E6B}" presName="sibTrans" presStyleLbl="sibTrans1D1" presStyleIdx="0" presStyleCnt="5"/>
      <dgm:spPr/>
    </dgm:pt>
    <dgm:pt modelId="{11396782-22B2-4EB2-BA31-858DEF73CD9F}" type="pres">
      <dgm:prSet presAssocID="{964B9C36-6F73-4EB0-9E95-2D272CCCFBCA}" presName="node" presStyleLbl="node1" presStyleIdx="1" presStyleCnt="5">
        <dgm:presLayoutVars>
          <dgm:bulletEnabled val="1"/>
        </dgm:presLayoutVars>
      </dgm:prSet>
      <dgm:spPr/>
    </dgm:pt>
    <dgm:pt modelId="{EB22461E-5154-42FC-8CCB-637476222886}" type="pres">
      <dgm:prSet presAssocID="{964B9C36-6F73-4EB0-9E95-2D272CCCFBCA}" presName="spNode" presStyleCnt="0"/>
      <dgm:spPr/>
    </dgm:pt>
    <dgm:pt modelId="{9F03D56E-4C26-4FBA-92C1-1EAB133E4CE7}" type="pres">
      <dgm:prSet presAssocID="{3EB22D2B-E5CB-4F2C-8843-25484C6761E8}" presName="sibTrans" presStyleLbl="sibTrans1D1" presStyleIdx="1" presStyleCnt="5"/>
      <dgm:spPr/>
    </dgm:pt>
    <dgm:pt modelId="{3248B8E8-0646-4EA9-871D-C2652D378545}" type="pres">
      <dgm:prSet presAssocID="{03377960-11FA-4E82-9433-3C9031A797D9}" presName="node" presStyleLbl="node1" presStyleIdx="2" presStyleCnt="5">
        <dgm:presLayoutVars>
          <dgm:bulletEnabled val="1"/>
        </dgm:presLayoutVars>
      </dgm:prSet>
      <dgm:spPr/>
    </dgm:pt>
    <dgm:pt modelId="{741E1F06-1254-4FC5-AC95-C3412433159F}" type="pres">
      <dgm:prSet presAssocID="{03377960-11FA-4E82-9433-3C9031A797D9}" presName="spNode" presStyleCnt="0"/>
      <dgm:spPr/>
    </dgm:pt>
    <dgm:pt modelId="{20B4BBEE-F316-4AFD-A245-16A4BEA135B8}" type="pres">
      <dgm:prSet presAssocID="{ECBDCBD0-9639-4EE7-BE1A-8DAB65319CE7}" presName="sibTrans" presStyleLbl="sibTrans1D1" presStyleIdx="2" presStyleCnt="5"/>
      <dgm:spPr/>
    </dgm:pt>
    <dgm:pt modelId="{A9963D65-AC27-4538-A41F-2CF0F0BE7F65}" type="pres">
      <dgm:prSet presAssocID="{56895136-70EB-4365-AAB8-F41A7BA1EC7D}" presName="node" presStyleLbl="node1" presStyleIdx="3" presStyleCnt="5">
        <dgm:presLayoutVars>
          <dgm:bulletEnabled val="1"/>
        </dgm:presLayoutVars>
      </dgm:prSet>
      <dgm:spPr/>
    </dgm:pt>
    <dgm:pt modelId="{1C20561C-3C88-4842-9F4A-4003F05A468B}" type="pres">
      <dgm:prSet presAssocID="{56895136-70EB-4365-AAB8-F41A7BA1EC7D}" presName="spNode" presStyleCnt="0"/>
      <dgm:spPr/>
    </dgm:pt>
    <dgm:pt modelId="{9AFEF6EF-BED5-4E16-8393-77B8D4D17F96}" type="pres">
      <dgm:prSet presAssocID="{673B146A-F1A2-467F-89F9-EFBD7F2964CB}" presName="sibTrans" presStyleLbl="sibTrans1D1" presStyleIdx="3" presStyleCnt="5"/>
      <dgm:spPr/>
    </dgm:pt>
    <dgm:pt modelId="{F70D6D4D-320F-41D4-8CA0-730466A5A48F}" type="pres">
      <dgm:prSet presAssocID="{E32F5402-FA01-4C0F-A8F9-10E97A0575E9}" presName="node" presStyleLbl="node1" presStyleIdx="4" presStyleCnt="5">
        <dgm:presLayoutVars>
          <dgm:bulletEnabled val="1"/>
        </dgm:presLayoutVars>
      </dgm:prSet>
      <dgm:spPr/>
    </dgm:pt>
    <dgm:pt modelId="{184216A4-2593-4C2A-9598-E3621CE7E2AC}" type="pres">
      <dgm:prSet presAssocID="{E32F5402-FA01-4C0F-A8F9-10E97A0575E9}" presName="spNode" presStyleCnt="0"/>
      <dgm:spPr/>
    </dgm:pt>
    <dgm:pt modelId="{3E93F2E0-F50F-4ACB-A94F-F683C564D942}" type="pres">
      <dgm:prSet presAssocID="{A17872E2-3FFD-4C55-9C93-15506BB679C9}" presName="sibTrans" presStyleLbl="sibTrans1D1" presStyleIdx="4" presStyleCnt="5"/>
      <dgm:spPr/>
    </dgm:pt>
  </dgm:ptLst>
  <dgm:cxnLst>
    <dgm:cxn modelId="{63F18B05-56F1-4CF3-A5FA-7D7B6EEB4F59}" srcId="{ED855988-C153-409D-ADA0-DCDEB4249859}" destId="{E32F5402-FA01-4C0F-A8F9-10E97A0575E9}" srcOrd="4" destOrd="0" parTransId="{8786D86F-3DE4-4021-AAE8-00E3960A2D83}" sibTransId="{A17872E2-3FFD-4C55-9C93-15506BB679C9}"/>
    <dgm:cxn modelId="{064A490D-450C-4584-9150-05FB09F5D95A}" type="presOf" srcId="{03377960-11FA-4E82-9433-3C9031A797D9}" destId="{3248B8E8-0646-4EA9-871D-C2652D378545}" srcOrd="0" destOrd="0" presId="urn:microsoft.com/office/officeart/2005/8/layout/cycle6"/>
    <dgm:cxn modelId="{E1DC9018-0B39-4DF8-B203-D89072AE7F3F}" type="presOf" srcId="{673B146A-F1A2-467F-89F9-EFBD7F2964CB}" destId="{9AFEF6EF-BED5-4E16-8393-77B8D4D17F96}" srcOrd="0" destOrd="0" presId="urn:microsoft.com/office/officeart/2005/8/layout/cycle6"/>
    <dgm:cxn modelId="{3984B01C-881E-4D67-9ECB-5A2B3FA8A32C}" type="presOf" srcId="{ECBDCBD0-9639-4EE7-BE1A-8DAB65319CE7}" destId="{20B4BBEE-F316-4AFD-A245-16A4BEA135B8}" srcOrd="0" destOrd="0" presId="urn:microsoft.com/office/officeart/2005/8/layout/cycle6"/>
    <dgm:cxn modelId="{7F165D20-7F30-46F1-B397-BAECD452472A}" type="presOf" srcId="{F1CB401E-6C4D-4CD6-A038-23A8760C5E6B}" destId="{F1301C67-3EEC-49B8-9B42-E91289FDC975}" srcOrd="0" destOrd="0" presId="urn:microsoft.com/office/officeart/2005/8/layout/cycle6"/>
    <dgm:cxn modelId="{02F83F2A-C446-41AD-8E70-BAF42FCFBD90}" type="presOf" srcId="{A17872E2-3FFD-4C55-9C93-15506BB679C9}" destId="{3E93F2E0-F50F-4ACB-A94F-F683C564D942}" srcOrd="0" destOrd="0" presId="urn:microsoft.com/office/officeart/2005/8/layout/cycle6"/>
    <dgm:cxn modelId="{00513F3C-9A8A-4DBB-B4F8-7946F0E2FD07}" type="presOf" srcId="{3EB22D2B-E5CB-4F2C-8843-25484C6761E8}" destId="{9F03D56E-4C26-4FBA-92C1-1EAB133E4CE7}" srcOrd="0" destOrd="0" presId="urn:microsoft.com/office/officeart/2005/8/layout/cycle6"/>
    <dgm:cxn modelId="{B7509654-C73C-4472-AC94-06627FCE33C0}" type="presOf" srcId="{C8780C8E-61F5-436B-9121-F0EEAC7D44DD}" destId="{912516C9-0F7F-452F-99E0-825F182AB9A5}" srcOrd="0" destOrd="0" presId="urn:microsoft.com/office/officeart/2005/8/layout/cycle6"/>
    <dgm:cxn modelId="{A1CDE47A-9092-4304-8A12-020A6AE6FC92}" srcId="{ED855988-C153-409D-ADA0-DCDEB4249859}" destId="{03377960-11FA-4E82-9433-3C9031A797D9}" srcOrd="2" destOrd="0" parTransId="{B189FA0B-2190-482D-81C3-FDBD247AF66F}" sibTransId="{ECBDCBD0-9639-4EE7-BE1A-8DAB65319CE7}"/>
    <dgm:cxn modelId="{FD9AFA98-EC6D-4AF7-A123-AA7421113F1C}" type="presOf" srcId="{E32F5402-FA01-4C0F-A8F9-10E97A0575E9}" destId="{F70D6D4D-320F-41D4-8CA0-730466A5A48F}" srcOrd="0" destOrd="0" presId="urn:microsoft.com/office/officeart/2005/8/layout/cycle6"/>
    <dgm:cxn modelId="{09B81FB6-B7CD-4AB1-A550-2D4EDE812C98}" type="presOf" srcId="{964B9C36-6F73-4EB0-9E95-2D272CCCFBCA}" destId="{11396782-22B2-4EB2-BA31-858DEF73CD9F}" srcOrd="0" destOrd="0" presId="urn:microsoft.com/office/officeart/2005/8/layout/cycle6"/>
    <dgm:cxn modelId="{50CF29C0-B033-40BF-8CC2-328E3B89A3A8}" srcId="{ED855988-C153-409D-ADA0-DCDEB4249859}" destId="{56895136-70EB-4365-AAB8-F41A7BA1EC7D}" srcOrd="3" destOrd="0" parTransId="{506B0EBF-FD3B-4444-B111-A3E42D396106}" sibTransId="{673B146A-F1A2-467F-89F9-EFBD7F2964CB}"/>
    <dgm:cxn modelId="{17874EC2-2950-4B85-B506-E96F18370C65}" srcId="{ED855988-C153-409D-ADA0-DCDEB4249859}" destId="{964B9C36-6F73-4EB0-9E95-2D272CCCFBCA}" srcOrd="1" destOrd="0" parTransId="{FE7DF0D4-2A34-408C-8461-C3572E16557E}" sibTransId="{3EB22D2B-E5CB-4F2C-8843-25484C6761E8}"/>
    <dgm:cxn modelId="{6A53AACF-6BBB-499F-86C0-77C32CEF3CF8}" type="presOf" srcId="{56895136-70EB-4365-AAB8-F41A7BA1EC7D}" destId="{A9963D65-AC27-4538-A41F-2CF0F0BE7F65}" srcOrd="0" destOrd="0" presId="urn:microsoft.com/office/officeart/2005/8/layout/cycle6"/>
    <dgm:cxn modelId="{7311D9D5-A7C3-4A64-BDAD-9034851EB100}" type="presOf" srcId="{ED855988-C153-409D-ADA0-DCDEB4249859}" destId="{774BFF06-ADFA-4231-989A-16D12AB2A28A}" srcOrd="0" destOrd="0" presId="urn:microsoft.com/office/officeart/2005/8/layout/cycle6"/>
    <dgm:cxn modelId="{94F337E9-BCCA-40EB-AA15-20DE16AE7099}" srcId="{ED855988-C153-409D-ADA0-DCDEB4249859}" destId="{C8780C8E-61F5-436B-9121-F0EEAC7D44DD}" srcOrd="0" destOrd="0" parTransId="{7280EEB5-66B8-41AD-B97A-E59CD0EF79C8}" sibTransId="{F1CB401E-6C4D-4CD6-A038-23A8760C5E6B}"/>
    <dgm:cxn modelId="{599E52A2-FBE8-409A-B3A9-FD8AC46F4465}" type="presParOf" srcId="{774BFF06-ADFA-4231-989A-16D12AB2A28A}" destId="{912516C9-0F7F-452F-99E0-825F182AB9A5}" srcOrd="0" destOrd="0" presId="urn:microsoft.com/office/officeart/2005/8/layout/cycle6"/>
    <dgm:cxn modelId="{960BD1E7-E068-47FF-A767-41DCB27E01A0}" type="presParOf" srcId="{774BFF06-ADFA-4231-989A-16D12AB2A28A}" destId="{7C948D38-DDAA-4934-BB63-F658E9B68C06}" srcOrd="1" destOrd="0" presId="urn:microsoft.com/office/officeart/2005/8/layout/cycle6"/>
    <dgm:cxn modelId="{88836AFD-1DA6-478D-9C8F-49D6BF3AAC60}" type="presParOf" srcId="{774BFF06-ADFA-4231-989A-16D12AB2A28A}" destId="{F1301C67-3EEC-49B8-9B42-E91289FDC975}" srcOrd="2" destOrd="0" presId="urn:microsoft.com/office/officeart/2005/8/layout/cycle6"/>
    <dgm:cxn modelId="{724D53CA-343D-46C7-8D55-05FD5BA58AFB}" type="presParOf" srcId="{774BFF06-ADFA-4231-989A-16D12AB2A28A}" destId="{11396782-22B2-4EB2-BA31-858DEF73CD9F}" srcOrd="3" destOrd="0" presId="urn:microsoft.com/office/officeart/2005/8/layout/cycle6"/>
    <dgm:cxn modelId="{E4E64C85-897B-4D86-9B4B-4BB7D8B65507}" type="presParOf" srcId="{774BFF06-ADFA-4231-989A-16D12AB2A28A}" destId="{EB22461E-5154-42FC-8CCB-637476222886}" srcOrd="4" destOrd="0" presId="urn:microsoft.com/office/officeart/2005/8/layout/cycle6"/>
    <dgm:cxn modelId="{BA1E2423-E017-47C7-80B2-09B871A15DDF}" type="presParOf" srcId="{774BFF06-ADFA-4231-989A-16D12AB2A28A}" destId="{9F03D56E-4C26-4FBA-92C1-1EAB133E4CE7}" srcOrd="5" destOrd="0" presId="urn:microsoft.com/office/officeart/2005/8/layout/cycle6"/>
    <dgm:cxn modelId="{BE38FFA2-3A06-41F0-9A7E-C57F7FA814BC}" type="presParOf" srcId="{774BFF06-ADFA-4231-989A-16D12AB2A28A}" destId="{3248B8E8-0646-4EA9-871D-C2652D378545}" srcOrd="6" destOrd="0" presId="urn:microsoft.com/office/officeart/2005/8/layout/cycle6"/>
    <dgm:cxn modelId="{23006D39-28CA-4F6E-8C20-D623E9FDC956}" type="presParOf" srcId="{774BFF06-ADFA-4231-989A-16D12AB2A28A}" destId="{741E1F06-1254-4FC5-AC95-C3412433159F}" srcOrd="7" destOrd="0" presId="urn:microsoft.com/office/officeart/2005/8/layout/cycle6"/>
    <dgm:cxn modelId="{1BC8BF27-C47F-40E0-A059-D538DFF0B179}" type="presParOf" srcId="{774BFF06-ADFA-4231-989A-16D12AB2A28A}" destId="{20B4BBEE-F316-4AFD-A245-16A4BEA135B8}" srcOrd="8" destOrd="0" presId="urn:microsoft.com/office/officeart/2005/8/layout/cycle6"/>
    <dgm:cxn modelId="{4F0F602D-66C2-433B-B7A7-1D37E282ECCB}" type="presParOf" srcId="{774BFF06-ADFA-4231-989A-16D12AB2A28A}" destId="{A9963D65-AC27-4538-A41F-2CF0F0BE7F65}" srcOrd="9" destOrd="0" presId="urn:microsoft.com/office/officeart/2005/8/layout/cycle6"/>
    <dgm:cxn modelId="{4603093B-B27D-4FA7-B22D-0D17ED1CE7BE}" type="presParOf" srcId="{774BFF06-ADFA-4231-989A-16D12AB2A28A}" destId="{1C20561C-3C88-4842-9F4A-4003F05A468B}" srcOrd="10" destOrd="0" presId="urn:microsoft.com/office/officeart/2005/8/layout/cycle6"/>
    <dgm:cxn modelId="{01FDA5BD-1C5D-4C6A-AD16-F783372270AE}" type="presParOf" srcId="{774BFF06-ADFA-4231-989A-16D12AB2A28A}" destId="{9AFEF6EF-BED5-4E16-8393-77B8D4D17F96}" srcOrd="11" destOrd="0" presId="urn:microsoft.com/office/officeart/2005/8/layout/cycle6"/>
    <dgm:cxn modelId="{2B80582D-151F-43C0-968E-D88A8389B204}" type="presParOf" srcId="{774BFF06-ADFA-4231-989A-16D12AB2A28A}" destId="{F70D6D4D-320F-41D4-8CA0-730466A5A48F}" srcOrd="12" destOrd="0" presId="urn:microsoft.com/office/officeart/2005/8/layout/cycle6"/>
    <dgm:cxn modelId="{D5D81B79-5A74-42C9-B9FC-5F1E3DAEA0DB}" type="presParOf" srcId="{774BFF06-ADFA-4231-989A-16D12AB2A28A}" destId="{184216A4-2593-4C2A-9598-E3621CE7E2AC}" srcOrd="13" destOrd="0" presId="urn:microsoft.com/office/officeart/2005/8/layout/cycle6"/>
    <dgm:cxn modelId="{9E4F997B-E552-4964-9008-AEEEAE53BBF0}" type="presParOf" srcId="{774BFF06-ADFA-4231-989A-16D12AB2A28A}" destId="{3E93F2E0-F50F-4ACB-A94F-F683C564D94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516C9-0F7F-452F-99E0-825F182AB9A5}">
      <dsp:nvSpPr>
        <dsp:cNvPr id="0" name=""/>
        <dsp:cNvSpPr/>
      </dsp:nvSpPr>
      <dsp:spPr>
        <a:xfrm>
          <a:off x="4544094" y="1266"/>
          <a:ext cx="1427410" cy="9278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Libremente dado</a:t>
          </a:r>
          <a:endParaRPr lang="en-GB" sz="1800" kern="1200" dirty="0"/>
        </a:p>
      </dsp:txBody>
      <dsp:txXfrm>
        <a:off x="4589386" y="46558"/>
        <a:ext cx="1336826" cy="837232"/>
      </dsp:txXfrm>
    </dsp:sp>
    <dsp:sp modelId="{F1301C67-3EEC-49B8-9B42-E91289FDC975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580354" y="146775"/>
              </a:moveTo>
              <a:arcTo wR="1856803" hR="1856803" stAng="17576057" swAng="196555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96782-22B2-4EB2-BA31-858DEF73CD9F}">
      <dsp:nvSpPr>
        <dsp:cNvPr id="0" name=""/>
        <dsp:cNvSpPr/>
      </dsp:nvSpPr>
      <dsp:spPr>
        <a:xfrm>
          <a:off x="6310020" y="1284286"/>
          <a:ext cx="1427410" cy="927816"/>
        </a:xfrm>
        <a:prstGeom prst="roundRect">
          <a:avLst/>
        </a:prstGeom>
        <a:solidFill>
          <a:schemeClr val="accent5">
            <a:hueOff val="1830290"/>
            <a:satOff val="16216"/>
            <a:lumOff val="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Informado</a:t>
          </a:r>
          <a:endParaRPr lang="en-GB" sz="1800" kern="1200" dirty="0"/>
        </a:p>
      </dsp:txBody>
      <dsp:txXfrm>
        <a:off x="6355312" y="1329578"/>
        <a:ext cx="1336826" cy="837232"/>
      </dsp:txXfrm>
    </dsp:sp>
    <dsp:sp modelId="{9F03D56E-4C26-4FBA-92C1-1EAB133E4CE7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711020" y="1758813"/>
              </a:moveTo>
              <a:arcTo wR="1856803" hR="1856803" stAng="21418493" swAng="2199393"/>
            </a:path>
          </a:pathLst>
        </a:custGeom>
        <a:noFill/>
        <a:ln w="6350" cap="flat" cmpd="sng" algn="ctr">
          <a:solidFill>
            <a:schemeClr val="accent5">
              <a:hueOff val="1830290"/>
              <a:satOff val="16216"/>
              <a:lumOff val="53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8B8E8-0646-4EA9-871D-C2652D378545}">
      <dsp:nvSpPr>
        <dsp:cNvPr id="0" name=""/>
        <dsp:cNvSpPr/>
      </dsp:nvSpPr>
      <dsp:spPr>
        <a:xfrm>
          <a:off x="5635496" y="3360256"/>
          <a:ext cx="1427410" cy="927816"/>
        </a:xfrm>
        <a:prstGeom prst="roundRect">
          <a:avLst/>
        </a:prstGeom>
        <a:solidFill>
          <a:schemeClr val="accent5">
            <a:hueOff val="3660581"/>
            <a:satOff val="32431"/>
            <a:lumOff val="1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Reversible</a:t>
          </a:r>
          <a:endParaRPr lang="en-GB" sz="1800" kern="1200" dirty="0"/>
        </a:p>
      </dsp:txBody>
      <dsp:txXfrm>
        <a:off x="5680788" y="3405548"/>
        <a:ext cx="1336826" cy="837232"/>
      </dsp:txXfrm>
    </dsp:sp>
    <dsp:sp modelId="{20B4BBEE-F316-4AFD-A245-16A4BEA135B8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227101" y="3676309"/>
              </a:moveTo>
              <a:arcTo wR="1856803" hR="1856803" stAng="4709791" swAng="1380417"/>
            </a:path>
          </a:pathLst>
        </a:custGeom>
        <a:noFill/>
        <a:ln w="6350" cap="flat" cmpd="sng" algn="ctr">
          <a:solidFill>
            <a:schemeClr val="accent5">
              <a:hueOff val="3660581"/>
              <a:satOff val="32431"/>
              <a:lumOff val="10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63D65-AC27-4538-A41F-2CF0F0BE7F65}">
      <dsp:nvSpPr>
        <dsp:cNvPr id="0" name=""/>
        <dsp:cNvSpPr/>
      </dsp:nvSpPr>
      <dsp:spPr>
        <a:xfrm>
          <a:off x="3452692" y="3360256"/>
          <a:ext cx="1427410" cy="927816"/>
        </a:xfrm>
        <a:prstGeom prst="roundRect">
          <a:avLst/>
        </a:prstGeom>
        <a:solidFill>
          <a:schemeClr val="accent5">
            <a:hueOff val="5490872"/>
            <a:satOff val="48647"/>
            <a:lumOff val="1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Entusiasta</a:t>
          </a:r>
          <a:endParaRPr lang="en-GB" sz="1800" kern="1200" dirty="0"/>
        </a:p>
      </dsp:txBody>
      <dsp:txXfrm>
        <a:off x="3497984" y="3405548"/>
        <a:ext cx="1336826" cy="837232"/>
      </dsp:txXfrm>
    </dsp:sp>
    <dsp:sp modelId="{9AFEF6EF-BED5-4E16-8393-77B8D4D17F96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10796" y="2885191"/>
              </a:moveTo>
              <a:arcTo wR="1856803" hR="1856803" stAng="8782115" swAng="2199393"/>
            </a:path>
          </a:pathLst>
        </a:custGeom>
        <a:noFill/>
        <a:ln w="6350" cap="flat" cmpd="sng" algn="ctr">
          <a:solidFill>
            <a:schemeClr val="accent5">
              <a:hueOff val="5490872"/>
              <a:satOff val="48647"/>
              <a:lumOff val="160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D6D4D-320F-41D4-8CA0-730466A5A48F}">
      <dsp:nvSpPr>
        <dsp:cNvPr id="0" name=""/>
        <dsp:cNvSpPr/>
      </dsp:nvSpPr>
      <dsp:spPr>
        <a:xfrm>
          <a:off x="2778169" y="1284286"/>
          <a:ext cx="1427410" cy="927816"/>
        </a:xfrm>
        <a:prstGeom prst="roundRect">
          <a:avLst/>
        </a:prstGeom>
        <a:solidFill>
          <a:schemeClr val="accent5">
            <a:hueOff val="7321162"/>
            <a:satOff val="64862"/>
            <a:lumOff val="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Específicos</a:t>
          </a:r>
        </a:p>
      </dsp:txBody>
      <dsp:txXfrm>
        <a:off x="2823461" y="1329578"/>
        <a:ext cx="1336826" cy="837232"/>
      </dsp:txXfrm>
    </dsp:sp>
    <dsp:sp modelId="{3E93F2E0-F50F-4ACB-A94F-F683C564D942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23018" y="810274"/>
              </a:moveTo>
              <a:arcTo wR="1856803" hR="1856803" stAng="12858385" swAng="1965558"/>
            </a:path>
          </a:pathLst>
        </a:custGeom>
        <a:noFill/>
        <a:ln w="6350" cap="flat" cmpd="sng" algn="ctr">
          <a:solidFill>
            <a:schemeClr val="accent5">
              <a:hueOff val="7321162"/>
              <a:satOff val="64862"/>
              <a:lumOff val="2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4D9C-3917-48F4-AC19-952C778CF997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2BA4-8243-4923-A61F-2DC5AA6913D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1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wvrxVavnQ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DMyGjYlM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n15-t7kg0&amp;t=1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39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82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Tea and Consent</a:t>
            </a:r>
            <a:r>
              <a:rPr lang="en-GB" dirty="0"/>
              <a:t>; https://www.youtube.com/watch?v=pZwvrxVavnQ;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84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ea typeface="Calibri"/>
                <a:cs typeface="Calibri"/>
              </a:rPr>
              <a:t>Libremente dado</a:t>
            </a:r>
            <a:r>
              <a:rPr lang="es-ES" dirty="0">
                <a:ea typeface="Calibri"/>
                <a:cs typeface="Calibri"/>
              </a:rPr>
              <a:t>: El consentimiento no debe darse bajo presión, poder o cualquier otra forma de coacción.  Para que exista, debe darse libremente.</a:t>
            </a:r>
          </a:p>
          <a:p>
            <a:r>
              <a:rPr lang="es-ES" b="1" dirty="0">
                <a:ea typeface="Calibri"/>
                <a:cs typeface="Calibri"/>
              </a:rPr>
              <a:t>Informado</a:t>
            </a:r>
            <a:r>
              <a:rPr lang="es-ES" dirty="0">
                <a:ea typeface="Calibri"/>
                <a:cs typeface="Calibri"/>
              </a:rPr>
              <a:t>: Pon las cartas sobre la mesa en una relación. Para obtener el consentimiento, tu pareja debe saberlo todo.</a:t>
            </a:r>
          </a:p>
          <a:p>
            <a:r>
              <a:rPr lang="es-ES" b="1" dirty="0">
                <a:ea typeface="Calibri"/>
                <a:cs typeface="Calibri"/>
              </a:rPr>
              <a:t>Reversible</a:t>
            </a:r>
            <a:r>
              <a:rPr lang="es-ES" dirty="0">
                <a:ea typeface="Calibri"/>
                <a:cs typeface="Calibri"/>
              </a:rPr>
              <a:t>: En cualquier momento, tu pareja puede cambiar de opinión, detenerse o no querer continuar. Tu pareja puede retirar su consentimiento. Escúchala.</a:t>
            </a:r>
          </a:p>
          <a:p>
            <a:r>
              <a:rPr lang="es-ES" b="1" dirty="0">
                <a:ea typeface="Calibri"/>
                <a:cs typeface="Calibri"/>
              </a:rPr>
              <a:t>Entusiasta</a:t>
            </a:r>
            <a:r>
              <a:rPr lang="es-ES" dirty="0">
                <a:ea typeface="Calibri"/>
                <a:cs typeface="Calibri"/>
              </a:rPr>
              <a:t>: Tu pareja debe querer realmente esta relación. Un «sí» auténtico que muestre deseo es consentimiento. Un «</a:t>
            </a:r>
            <a:r>
              <a:rPr lang="es-ES" dirty="0" err="1">
                <a:ea typeface="Calibri"/>
                <a:cs typeface="Calibri"/>
              </a:rPr>
              <a:t>hmm</a:t>
            </a:r>
            <a:r>
              <a:rPr lang="es-ES" dirty="0">
                <a:ea typeface="Calibri"/>
                <a:cs typeface="Calibri"/>
              </a:rPr>
              <a:t>, no sé, pero vale» no es consentimiento.</a:t>
            </a:r>
          </a:p>
          <a:p>
            <a:r>
              <a:rPr lang="es-ES" b="1" dirty="0">
                <a:ea typeface="Calibri"/>
                <a:cs typeface="Calibri"/>
              </a:rPr>
              <a:t>Específicos</a:t>
            </a:r>
            <a:r>
              <a:rPr lang="es-ES" dirty="0">
                <a:ea typeface="Calibri"/>
                <a:cs typeface="Calibri"/>
              </a:rPr>
              <a:t>: Que estés de acuerdo con una cosa no significa que estés de acuerdo con todo. Comprueba con tu pareja si estáis de acuerdo con cada paso.</a:t>
            </a:r>
            <a:endParaRPr lang="nl-BE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89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902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915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why is it that so many gender norms exist without us always seeming to realise it? 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this,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a small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 </a:t>
            </a:r>
            <a:endParaRPr lang="nl-BE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8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224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891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Run Like a Girl - Commercial </a:t>
            </a:r>
            <a:r>
              <a:rPr lang="en-GB" dirty="0"/>
              <a:t>; https://www.youtube.com/watch?v=qtDMyGjYlMg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637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47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</a:t>
            </a:r>
            <a:r>
              <a:rPr lang="en-GB" dirty="0" err="1"/>
              <a:t>explain that transgressive behaviour </a:t>
            </a:r>
            <a:r>
              <a:rPr lang="en-GB" dirty="0"/>
              <a:t>is</a:t>
            </a:r>
            <a:r>
              <a:rPr lang="en-GB" dirty="0" err="1"/>
              <a:t> a form </a:t>
            </a:r>
            <a:r>
              <a:rPr lang="en-GB" dirty="0"/>
              <a:t>of </a:t>
            </a:r>
            <a:r>
              <a:rPr lang="en-GB" dirty="0" err="1"/>
              <a:t>gender-based violence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521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Street harassment: #ISayItsNotOK; </a:t>
            </a:r>
            <a:r>
              <a:rPr lang="en-GB" dirty="0"/>
              <a:t>https://www.youtube.com/watch?v=sdn15-t7kg0&amp;t=1s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348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0BEB-EC47-8B71-3C72-6F81116B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17E3E-514C-6005-E277-5B6628CD0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5047-C9E6-0622-0474-12FDA24A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11594F-599E-4C18-B383-E288473ACDC0}" type="datetimeFigureOut">
              <a:rPr lang="en-IE" smtClean="0"/>
              <a:pPr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5BD1-EE57-753A-E341-C5230FC6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2636-E157-50C8-9836-6841259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  <p:pic>
        <p:nvPicPr>
          <p:cNvPr id="7" name="Google Shape;21;p19" descr="Plan International Logo">
            <a:extLst>
              <a:ext uri="{FF2B5EF4-FFF2-40B4-BE49-F238E27FC236}">
                <a16:creationId xmlns:a16="http://schemas.microsoft.com/office/drawing/2014/main" id="{EF11C99A-2729-4920-10C8-ABF2FE286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8000" y="257245"/>
            <a:ext cx="1245636" cy="47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2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22CC-2954-F50B-A44D-AE7C6ADC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419BE-9C3E-18B2-5D85-C4F61047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6EB73-974D-C12F-FF18-3432A63E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C84E2-20F6-FC7B-0C90-8E101403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CC44-F34E-1741-DED6-3D6B705E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060EA0-24EF-57A8-66B3-414C61B86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9500" y="457200"/>
            <a:ext cx="6462713" cy="5411788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54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15DD8-B41E-E2AA-01BD-B91202F96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783355" cy="6857999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6964B-5A70-CB61-B800-29707D682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2FCC3-E652-3FB6-846F-7D3E14FD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470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5657850" y="755780"/>
            <a:ext cx="5695950" cy="560057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450" y="2164701"/>
            <a:ext cx="5181600" cy="40122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4F6E1-DCA5-17CD-D050-49FC3107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950975"/>
            <a:ext cx="5181600" cy="121372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432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6867330" y="755780"/>
            <a:ext cx="4486470" cy="5398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75" y="1525680"/>
            <a:ext cx="3932237" cy="4249968"/>
          </a:xfrm>
        </p:spPr>
        <p:txBody>
          <a:bodyPr anchor="t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25"/>
            <a:ext cx="5181600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08496B0-D73E-52A5-0ECC-B6A29DB4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D21EA0D-CFD9-D234-863F-069FB23F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62F9239-E668-9777-727E-719E6C6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75156B-423E-6C30-8D73-47FA33AD91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755650"/>
            <a:ext cx="5181600" cy="12350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9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0" y="0"/>
            <a:ext cx="57010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5" y="1114425"/>
            <a:ext cx="3932237" cy="4661223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164701"/>
            <a:ext cx="5181600" cy="4012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62F9239-E668-9777-727E-719E6C6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0A9084A-89EF-7695-30B4-BD9D9358C8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2200" y="755650"/>
            <a:ext cx="5181600" cy="12350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78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4F5D-4F1E-7013-6E03-3EBE3F16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5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56338-46E4-894A-80DD-81847DD2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pPr/>
              <a:t>12/02/2025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C9135-5F80-8002-860E-758FE1CA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467B3-C9B9-CF91-EEB9-4396254E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  <p:sp>
        <p:nvSpPr>
          <p:cNvPr id="6" name="Google Shape;110;p32">
            <a:extLst>
              <a:ext uri="{FF2B5EF4-FFF2-40B4-BE49-F238E27FC236}">
                <a16:creationId xmlns:a16="http://schemas.microsoft.com/office/drawing/2014/main" id="{C25EEEF9-070C-7F33-985B-653DF384C93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873676" y="1496727"/>
            <a:ext cx="5480124" cy="2221523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Google Shape;114;p32">
            <a:extLst>
              <a:ext uri="{FF2B5EF4-FFF2-40B4-BE49-F238E27FC236}">
                <a16:creationId xmlns:a16="http://schemas.microsoft.com/office/drawing/2014/main" id="{0BC16316-139D-01EC-0EA2-9525C730F0C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838200" y="1496727"/>
            <a:ext cx="4729316" cy="4676593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115;p32">
            <a:extLst>
              <a:ext uri="{FF2B5EF4-FFF2-40B4-BE49-F238E27FC236}">
                <a16:creationId xmlns:a16="http://schemas.microsoft.com/office/drawing/2014/main" id="{2D86E8CF-A68D-3416-DC27-D39FD74FC61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5873675" y="4011736"/>
            <a:ext cx="5480124" cy="2161584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6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62AE-B859-F82E-C003-21E4ECFB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25839-E832-9196-1644-3C40AD2D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pPr/>
              <a:t>12/02/2025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062F6-267D-AA2A-13B4-6498DFD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ADC9-F989-3B7C-DF23-07AFFD8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96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0793-51A9-68E6-BAC2-A834C8CE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087BA-60EC-4C72-A57F-0BABC9CA5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A9C9-AA43-C012-1EAA-B2B8A0D3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7936-AE30-04D9-ACC0-0C87D799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3ED9-29A9-6C0D-1F58-5C95198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716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514F7-4848-B05E-987A-384EB5D6A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8BEC-7A12-5093-9B41-07ED1CD0F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2EF9-9C96-B355-2FC0-36681602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FF24-25D4-293B-0420-CF6DC7EA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6D8D-BCDA-B903-F203-52453B06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788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8;p5">
            <a:extLst>
              <a:ext uri="{FF2B5EF4-FFF2-40B4-BE49-F238E27FC236}">
                <a16:creationId xmlns:a16="http://schemas.microsoft.com/office/drawing/2014/main" id="{95A90339-4B54-8CD7-03ED-245A162C8DAE}"/>
              </a:ext>
            </a:extLst>
          </p:cNvPr>
          <p:cNvSpPr/>
          <p:nvPr userDrawn="1"/>
        </p:nvSpPr>
        <p:spPr>
          <a:xfrm>
            <a:off x="0" y="252249"/>
            <a:ext cx="12192000" cy="6605751"/>
          </a:xfrm>
          <a:prstGeom prst="rect">
            <a:avLst/>
          </a:prstGeom>
          <a:gradFill>
            <a:gsLst>
              <a:gs pos="0">
                <a:srgbClr val="F5FCFD">
                  <a:alpha val="0"/>
                </a:srgbClr>
              </a:gs>
              <a:gs pos="81000">
                <a:srgbClr val="0072CE">
                  <a:alpha val="69803"/>
                </a:srgbClr>
              </a:gs>
              <a:gs pos="100000">
                <a:srgbClr val="0072CE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E62AE-B859-F82E-C003-21E4ECFB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705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8" name="Google Shape;28;p20" descr="Plan International Logo">
            <a:extLst>
              <a:ext uri="{FF2B5EF4-FFF2-40B4-BE49-F238E27FC236}">
                <a16:creationId xmlns:a16="http://schemas.microsoft.com/office/drawing/2014/main" id="{45ABF4CF-0CDA-C563-762B-0A48290099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73182" y="5511029"/>
            <a:ext cx="1245636" cy="4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0BEB-EC47-8B71-3C72-6F81116B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17E3E-514C-6005-E277-5B6628CD0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r>
              <a:rPr lang="en-US"/>
              <a:t>(avoid text below 14px with blue backgrounds)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5047-C9E6-0622-0474-12FDA24A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11594F-599E-4C18-B383-E288473ACDC0}" type="datetimeFigureOut">
              <a:rPr lang="en-IE" smtClean="0"/>
              <a:pPr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5BD1-EE57-753A-E341-C5230FC6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2636-E157-50C8-9836-6841259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  <p:pic>
        <p:nvPicPr>
          <p:cNvPr id="10" name="Google Shape;28;p20">
            <a:extLst>
              <a:ext uri="{FF2B5EF4-FFF2-40B4-BE49-F238E27FC236}">
                <a16:creationId xmlns:a16="http://schemas.microsoft.com/office/drawing/2014/main" id="{7571E556-582F-4EBE-4B56-2927E00A349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652" y="239333"/>
            <a:ext cx="1325514" cy="498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1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CCB-0422-A156-ECA9-BD42A3B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D3A9-26FC-D287-1F19-8ACE2BA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2000" smtClean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AFEA-A03B-5B80-CFD6-E986767B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7AA3-FA56-60C3-2196-85B07D6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8058-73E5-F5AD-431E-FF66FF88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  <p:pic>
        <p:nvPicPr>
          <p:cNvPr id="7" name="Google Shape;21;p19" descr="Plan International Logo">
            <a:extLst>
              <a:ext uri="{FF2B5EF4-FFF2-40B4-BE49-F238E27FC236}">
                <a16:creationId xmlns:a16="http://schemas.microsoft.com/office/drawing/2014/main" id="{F4A8E75E-7CA7-9504-C75C-236B17C4925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8000" y="257245"/>
            <a:ext cx="1245636" cy="47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8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CCB-0422-A156-ECA9-BD42A3B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D3A9-26FC-D287-1F19-8ACE2BA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2000" smtClean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(avoid text below 14px with purple backgrounds)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AFEA-A03B-5B80-CFD6-E986767B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11594F-599E-4C18-B383-E288473ACDC0}" type="datetimeFigureOut">
              <a:rPr lang="en-IE" smtClean="0"/>
              <a:pPr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7AA3-FA56-60C3-2196-85B07D6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8058-73E5-F5AD-431E-FF66FF88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‹Nº›</a:t>
            </a:fld>
            <a:endParaRPr lang="en-IE"/>
          </a:p>
        </p:txBody>
      </p:sp>
      <p:pic>
        <p:nvPicPr>
          <p:cNvPr id="8" name="Google Shape;28;p20" descr="Plan International Logo">
            <a:extLst>
              <a:ext uri="{FF2B5EF4-FFF2-40B4-BE49-F238E27FC236}">
                <a16:creationId xmlns:a16="http://schemas.microsoft.com/office/drawing/2014/main" id="{57FE4DE2-1394-0186-2542-8C059AFA6C1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6800" y="284400"/>
            <a:ext cx="1245636" cy="4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10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350E-63D1-B29F-631A-D8ED5EB1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6D4E-3176-5392-2EF6-A0156CF6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62BA1-A84A-6592-DD87-6E90C224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B959-F183-8AE2-6B28-D3525A6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B137-CC98-99D2-7EEB-64BB22E2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33AF-649F-C9ED-B7F9-79599FB8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EA3D-7660-A56B-4F02-D6E873F38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B65AF-5AF5-1C00-4122-BA7DB158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15142-33B9-7BD2-77DE-D0295979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84A04-AEC7-51BC-E14B-316BD7F4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F3CB-B3AE-AF86-9DD4-A2F15DA2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1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2B8F-0DA7-F1AB-9697-5C043DE4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370EC-367F-BD00-ED78-F3C8B112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19D2D-A2AE-601D-9B59-1CF7BA180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A1EC0-7E25-FFD9-FF46-D106D820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80120-379F-8FC0-2DA7-6EA092A77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B05AC-6A15-2CA2-27F6-69128CAD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5EE73-A707-4F35-C90A-DC4CF851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4596E-5C60-163A-2253-AB207D0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84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6146-0559-EBBF-B50E-4D69A799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A17DF-3F87-9F97-3909-3A560115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48C67-52D2-BB77-8796-588E294D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33CA-AFF5-F9CD-A83D-FD132626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9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3F1D4-32A7-AC94-FC55-86EBD3C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B842F-7736-FCE7-8752-C4DB2A4D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6C5D-D0F5-1BC9-A23C-2699A894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E080F-E33F-F1D3-B917-B23B2272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D69C-3A39-C793-A978-BCB635336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40179-6D4C-7281-F9AC-4BCACD4FA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73D5-DD78-3E96-73A9-6A23097F8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B3F-FA85-011C-58F0-CF852F4D7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4E88BB13-D5A4-474B-BE0A-E538989FB095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8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4" r:id="rId11"/>
    <p:sldLayoutId id="2147483675" r:id="rId12"/>
    <p:sldLayoutId id="2147483679" r:id="rId13"/>
    <p:sldLayoutId id="2147483677" r:id="rId14"/>
    <p:sldLayoutId id="2147483678" r:id="rId15"/>
    <p:sldLayoutId id="2147483676" r:id="rId16"/>
    <p:sldLayoutId id="2147483670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1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tDMyGjYlMg?feature=oembed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dn15-t7kg0?feature=oembed" TargetMode="Externa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ZwvrxVavnQ?feature=oembed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8;p1">
            <a:extLst>
              <a:ext uri="{FF2B5EF4-FFF2-40B4-BE49-F238E27FC236}">
                <a16:creationId xmlns:a16="http://schemas.microsoft.com/office/drawing/2014/main" id="{5C8DA76E-65E6-9814-7B81-E56C999BB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7179" y="2232780"/>
            <a:ext cx="6148388" cy="827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62308-C1DA-729F-FB27-C580F5AC0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659" y="528234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/>
              <a:t>El poder </a:t>
            </a:r>
            <a:r>
              <a:rPr lang="es-ES" sz="4800" dirty="0" err="1"/>
              <a:t>transfromador</a:t>
            </a:r>
            <a:r>
              <a:rPr lang="es-ES" sz="4800" dirty="0"/>
              <a:t> del deporte</a:t>
            </a:r>
            <a:r>
              <a:rPr lang="en-IE" sz="4800" dirty="0"/>
              <a:t>:</a:t>
            </a:r>
            <a:br>
              <a:rPr lang="en-IE" sz="4800" dirty="0"/>
            </a:br>
            <a:r>
              <a:rPr lang="en-IE" sz="4000" dirty="0" err="1">
                <a:solidFill>
                  <a:schemeClr val="tx1"/>
                </a:solidFill>
              </a:rPr>
              <a:t>Género</a:t>
            </a:r>
            <a:r>
              <a:rPr lang="en-IE" sz="4000" dirty="0">
                <a:solidFill>
                  <a:schemeClr val="tx1"/>
                </a:solidFill>
              </a:rPr>
              <a:t> </a:t>
            </a:r>
            <a:r>
              <a:rPr lang="en-IE" sz="4000" dirty="0" err="1">
                <a:solidFill>
                  <a:schemeClr val="tx1"/>
                </a:solidFill>
              </a:rPr>
              <a:t>en</a:t>
            </a:r>
            <a:r>
              <a:rPr lang="en-IE" sz="4000" dirty="0">
                <a:solidFill>
                  <a:schemeClr val="tx1"/>
                </a:solidFill>
              </a:rPr>
              <a:t> </a:t>
            </a:r>
            <a:r>
              <a:rPr lang="en-IE" sz="4000" dirty="0" err="1">
                <a:solidFill>
                  <a:schemeClr val="tx1"/>
                </a:solidFill>
              </a:rPr>
              <a:t>movimiento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8F21C-790A-8FAB-E42E-F969B6C55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943" y="3435786"/>
            <a:ext cx="8310114" cy="1339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600" dirty="0"/>
              <a:t>Proyecto dirigido a prevenir la violencia de género </a:t>
            </a:r>
            <a:r>
              <a:rPr lang="es-ES" sz="1600" dirty="0"/>
              <a:t>a través del deporte</a:t>
            </a:r>
            <a:endParaRPr lang="en-GB" sz="160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1132-9D5A-14D2-FA58-97958019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3E254-EEA4-45EA-8085-DCDF1B9F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2" y="3979012"/>
            <a:ext cx="6331975" cy="28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1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192-6E11-2274-AEF6-086998B1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046" y="-173058"/>
            <a:ext cx="5888510" cy="1600200"/>
          </a:xfrm>
        </p:spPr>
        <p:txBody>
          <a:bodyPr anchor="b">
            <a:normAutofit/>
          </a:bodyPr>
          <a:lstStyle/>
          <a:p>
            <a:r>
              <a:rPr lang="es-ES" dirty="0"/>
              <a:t>Diferencia entre género y sexo</a:t>
            </a:r>
          </a:p>
        </p:txBody>
      </p:sp>
      <p:pic>
        <p:nvPicPr>
          <p:cNvPr id="1026" name="Picture 2" descr="5,300+ Non Binary Symbol Stock Photos, Pictures &amp; Royalty ...">
            <a:extLst>
              <a:ext uri="{FF2B5EF4-FFF2-40B4-BE49-F238E27FC236}">
                <a16:creationId xmlns:a16="http://schemas.microsoft.com/office/drawing/2014/main" id="{11CB3265-4FF3-AB80-E801-BA486E04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r="1533" b="1"/>
          <a:stretch/>
        </p:blipFill>
        <p:spPr bwMode="auto">
          <a:xfrm>
            <a:off x="490162" y="1207069"/>
            <a:ext cx="5104896" cy="42695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FC09-4B30-ECCB-6239-D411FABCB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7671" y="1716812"/>
            <a:ext cx="5124230" cy="49442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sz="2100" dirty="0"/>
              <a:t>El </a:t>
            </a:r>
            <a:r>
              <a:rPr lang="es-ES" sz="2100" b="1" dirty="0"/>
              <a:t>sexo</a:t>
            </a:r>
            <a:r>
              <a:rPr lang="es-ES" sz="2100" dirty="0"/>
              <a:t> se refiere a las características físicas y biológicas con las que nace una persona, como sus cromosomas, hormonas y órganos reproductivos. A menudo, se describe en términos de «hombre» y «mujer». Este concepto suele permanecer similar a lo largo del tiempo y espacio.</a:t>
            </a:r>
          </a:p>
          <a:p>
            <a:pPr marL="0" indent="0" fontAlgn="base">
              <a:buNone/>
            </a:pPr>
            <a:endParaRPr lang="nl-NL" sz="1500" dirty="0"/>
          </a:p>
          <a:p>
            <a:r>
              <a:rPr lang="es-ES" sz="2000" dirty="0"/>
              <a:t>El </a:t>
            </a:r>
            <a:r>
              <a:rPr lang="es-ES" sz="2000" b="1" dirty="0"/>
              <a:t>género</a:t>
            </a:r>
            <a:r>
              <a:rPr lang="es-ES" sz="2000" dirty="0"/>
              <a:t> consiste en roles, identidades, expresiones sociales y culturales asociados con la masculinidad, feminidad u otras categorías de género. Se trata de cómo las personas se identifican y de cómo existen en la sociedad, cosa que puede diferir de su sexo biológico. Esto cambia mucho entre periodos históricos y culturas.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4412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654" y="712788"/>
            <a:ext cx="9144000" cy="2387600"/>
          </a:xfrm>
        </p:spPr>
        <p:txBody>
          <a:bodyPr>
            <a:normAutofit/>
          </a:bodyPr>
          <a:lstStyle/>
          <a:p>
            <a:r>
              <a:rPr lang="en-IE" dirty="0" err="1"/>
              <a:t>Diversidad</a:t>
            </a:r>
            <a:r>
              <a:rPr lang="en-IE" dirty="0"/>
              <a:t> de </a:t>
            </a:r>
            <a:r>
              <a:rPr lang="en-IE" dirty="0" err="1"/>
              <a:t>Género</a:t>
            </a:r>
            <a:r>
              <a:rPr lang="en-IE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11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727647" y="3349944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59EC6-757C-A312-2902-1B4B8AEC7D50}"/>
              </a:ext>
            </a:extLst>
          </p:cNvPr>
          <p:cNvSpPr txBox="1"/>
          <p:nvPr/>
        </p:nvSpPr>
        <p:spPr>
          <a:xfrm>
            <a:off x="770884" y="508001"/>
            <a:ext cx="10144125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1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Identidad de Género</a:t>
            </a:r>
            <a:r>
              <a:rPr lang="es-ES" sz="21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 Es la forma en que alguien se experimenta internamente y se identifica a sí mismo, por ejemplo, como hombre, mujer, ambos, ninguno o en algún punto intermedio. Se trata del sentido interno del género, independientemente del sexo biológico. Algunos ejemplos:</a:t>
            </a:r>
            <a:endParaRPr lang="en-GB" sz="2200" dirty="0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C4EF2-2297-645B-2B47-027D18C1EB59}"/>
              </a:ext>
            </a:extLst>
          </p:cNvPr>
          <p:cNvSpPr txBox="1"/>
          <p:nvPr/>
        </p:nvSpPr>
        <p:spPr>
          <a:xfrm>
            <a:off x="914400" y="2312987"/>
            <a:ext cx="5181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chemeClr val="accent6">
                    <a:lumMod val="10000"/>
                  </a:schemeClr>
                </a:solidFill>
              </a:rPr>
              <a:t>Cisgénero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Una persona que se identifica con el género que se le asignó al nacer.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Transgénero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Una persona que no se identifica con el género que se le asignó al nacer.</a:t>
            </a:r>
            <a:endParaRPr lang="es-ES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Personas no binarias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Personas cuyo género no se limita únicamente al masculino o al femenino, y que pueden identificarse entre, fuera o sin ningún género específico.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Género fluido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persona cuya identidad de género varía o fluctúa entre diferentes géneros a lo largo del tiempo, dependiendo de factores personales, emocionales o sociales.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0F1264-4283-DF08-0C01-BBB15DEE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" r="2" b="7517"/>
          <a:stretch/>
        </p:blipFill>
        <p:spPr bwMode="auto">
          <a:xfrm>
            <a:off x="6610991" y="1825625"/>
            <a:ext cx="430401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4485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59EC6-757C-A312-2902-1B4B8AEC7D50}"/>
              </a:ext>
            </a:extLst>
          </p:cNvPr>
          <p:cNvSpPr txBox="1"/>
          <p:nvPr/>
        </p:nvSpPr>
        <p:spPr>
          <a:xfrm>
            <a:off x="857250" y="866776"/>
            <a:ext cx="5715000" cy="268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3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ES" sz="23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expresión de género </a:t>
            </a:r>
            <a:r>
              <a:rPr lang="es-ES" sz="23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 refiere a la forma en que los individuos se expresan ante el mundo exterior: la ropa, el peinado, los comportamientos, el lenguaje corporal, el uso de la voz, pueden ser vistos por la sociedad como más bien femeninos o más bien masculinos.</a:t>
            </a:r>
            <a:endParaRPr lang="nl-NL" sz="2300" dirty="0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Logo&#10;&#10;Description automatically generated">
            <a:extLst>
              <a:ext uri="{FF2B5EF4-FFF2-40B4-BE49-F238E27FC236}">
                <a16:creationId xmlns:a16="http://schemas.microsoft.com/office/drawing/2014/main" id="{15B76193-70F8-9333-EE2F-0A191C1E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33" y="957262"/>
            <a:ext cx="4079856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8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59EC6-757C-A312-2902-1B4B8AEC7D50}"/>
              </a:ext>
            </a:extLst>
          </p:cNvPr>
          <p:cNvSpPr txBox="1"/>
          <p:nvPr/>
        </p:nvSpPr>
        <p:spPr>
          <a:xfrm>
            <a:off x="847725" y="352425"/>
            <a:ext cx="10513002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nl-NL" sz="22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La orientación sexual </a:t>
            </a:r>
            <a:r>
              <a:rPr lang="nl-NL" sz="22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</a:t>
            </a:r>
            <a:r>
              <a:rPr lang="nl-NL" sz="22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2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refiere a la atracción física, romántica o emocional que una persona siente hacia otras:</a:t>
            </a:r>
            <a:endParaRPr lang="en-US" sz="2200" dirty="0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FBD14-97DA-3AEF-C1D3-DB9DE62F0D11}"/>
              </a:ext>
            </a:extLst>
          </p:cNvPr>
          <p:cNvSpPr txBox="1"/>
          <p:nvPr/>
        </p:nvSpPr>
        <p:spPr>
          <a:xfrm>
            <a:off x="781050" y="1914525"/>
            <a:ext cx="6391275" cy="4352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Homosexualidad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Sentirse atraído/a hacia personas con la misma identidad de género/sexo.</a:t>
            </a:r>
            <a:endParaRPr lang="nl-NL" dirty="0">
              <a:solidFill>
                <a:schemeClr val="accent6">
                  <a:lumMod val="10000"/>
                </a:schemeClr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Heterosexualidad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Sentirse atraído/a hacia personas con una identidad de género/sexo diferente.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Bisexualidad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Sentirse atraído/a sexual y/o románticamente tanto por personas con una o más identidades de género/sexo. La identidad de género por la que te sientes atraído/a puede variar con el tiempo y en intensidad.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Pansexualidad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Sentirse atraído/a sexual y/o románticamente por personas independientemente de su identidad de sexo/género.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10000"/>
                  </a:schemeClr>
                </a:solidFill>
              </a:rPr>
              <a:t>Asexualidad</a:t>
            </a:r>
            <a:r>
              <a:rPr lang="es-ES" dirty="0">
                <a:solidFill>
                  <a:schemeClr val="accent6">
                    <a:lumMod val="10000"/>
                  </a:schemeClr>
                </a:solidFill>
              </a:rPr>
              <a:t>: Sentir poca o ninguna atracción sexual. Estas personas suelen tener poco o ningún deseo de contacto sexual.</a:t>
            </a:r>
            <a:endParaRPr lang="nl-NL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172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51A665A-9AB0-A6CC-5851-AF810DAF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1562100"/>
            <a:ext cx="4257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6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59EC6-757C-A312-2902-1B4B8AEC7D50}"/>
              </a:ext>
            </a:extLst>
          </p:cNvPr>
          <p:cNvSpPr txBox="1"/>
          <p:nvPr/>
        </p:nvSpPr>
        <p:spPr>
          <a:xfrm>
            <a:off x="556943" y="1959454"/>
            <a:ext cx="6610351" cy="2933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Sexo biológico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dirty="0">
                <a:solidFill>
                  <a:schemeClr val="accent6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Se refiere a las características físicas con las que nace una persona, como sus cromosomas, hormonas u órganos sexuales. Una persona puede ser biológicamente masculina, femenina o intersexual (alguien con características sexuales que no pueden clasificarse del todo como masculinas o femeninas).</a:t>
            </a:r>
            <a:endParaRPr lang="en-US" sz="2600">
              <a:solidFill>
                <a:schemeClr val="accent6">
                  <a:lumMod val="10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14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867CF4-C2AE-87E5-EEEA-58366FE1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866775"/>
            <a:ext cx="3890962" cy="50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6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8113"/>
            <a:ext cx="9144000" cy="2387600"/>
          </a:xfrm>
        </p:spPr>
        <p:txBody>
          <a:bodyPr>
            <a:normAutofit/>
          </a:bodyPr>
          <a:lstStyle/>
          <a:p>
            <a:r>
              <a:rPr lang="es-ES" dirty="0"/>
              <a:t>Estereotipos, prejuicios, discriminación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16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908623" y="4092894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A5EE-3E66-2CE5-C3DF-8453D8B1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Corre como una chica</a:t>
            </a:r>
            <a:endParaRPr lang="en-GB" dirty="0"/>
          </a:p>
        </p:txBody>
      </p:sp>
      <p:pic>
        <p:nvPicPr>
          <p:cNvPr id="6" name="Online Media 5" descr="Hero Female with solid fill">
            <a:hlinkClick r:id="" action="ppaction://media"/>
            <a:extLst>
              <a:ext uri="{FF2B5EF4-FFF2-40B4-BE49-F238E27FC236}">
                <a16:creationId xmlns:a16="http://schemas.microsoft.com/office/drawing/2014/main" id="{0E92585E-DC1E-B044-0D5B-897BC0033C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95675" y="1400175"/>
            <a:ext cx="4776640" cy="47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8385-5DA3-0159-8AEA-CEAA7452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 los estereotipos a la discriminación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3A8D5-33D9-41BE-B4D3-E47C0798E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33" y="3629520"/>
            <a:ext cx="7677291" cy="24036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DA779-ABAD-4A68-B8F7-F651B013CBFE}"/>
              </a:ext>
            </a:extLst>
          </p:cNvPr>
          <p:cNvSpPr txBox="1"/>
          <p:nvPr/>
        </p:nvSpPr>
        <p:spPr>
          <a:xfrm>
            <a:off x="2077071" y="2070094"/>
            <a:ext cx="2618985" cy="130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0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Estereotipos: </a:t>
            </a:r>
            <a:endParaRPr lang="en-BE" sz="3000" b="1" dirty="0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0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Mecanismo cognitivo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02393-7157-4D7B-B64D-E8B0EEE59D45}"/>
              </a:ext>
            </a:extLst>
          </p:cNvPr>
          <p:cNvSpPr txBox="1"/>
          <p:nvPr/>
        </p:nvSpPr>
        <p:spPr>
          <a:xfrm>
            <a:off x="4593078" y="1949552"/>
            <a:ext cx="3524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Prejuicios: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Actitud, postura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995EF-4790-43AB-BA63-CD24FCFE60D1}"/>
              </a:ext>
            </a:extLst>
          </p:cNvPr>
          <p:cNvSpPr txBox="1"/>
          <p:nvPr/>
        </p:nvSpPr>
        <p:spPr>
          <a:xfrm>
            <a:off x="7754738" y="1896193"/>
            <a:ext cx="3063019" cy="144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Discriminación: </a:t>
            </a:r>
            <a:r>
              <a:rPr lang="es-ES" sz="2600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Conducta, trato diferente</a:t>
            </a:r>
          </a:p>
        </p:txBody>
      </p:sp>
    </p:spTree>
    <p:extLst>
      <p:ext uri="{BB962C8B-B14F-4D97-AF65-F5344CB8AC3E}">
        <p14:creationId xmlns:p14="http://schemas.microsoft.com/office/powerpoint/2010/main" val="258601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87" y="943445"/>
            <a:ext cx="4272309" cy="877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71137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sz="3700" b="0" dirty="0"/>
              <a:t>A nivel mundial, ¿cuántas veces las chicas realizan más </a:t>
            </a:r>
            <a:r>
              <a:rPr lang="es-ES" sz="3700" dirty="0"/>
              <a:t>tareas</a:t>
            </a:r>
            <a:r>
              <a:rPr lang="es-ES" sz="3700" b="0" dirty="0"/>
              <a:t> </a:t>
            </a:r>
            <a:r>
              <a:rPr lang="es-ES" sz="3700" dirty="0"/>
              <a:t>domésticas</a:t>
            </a:r>
            <a:r>
              <a:rPr lang="es-ES" sz="3700" b="0" dirty="0"/>
              <a:t> que los chicos?</a:t>
            </a:r>
            <a:r>
              <a:rPr lang="en-GB" sz="3700" b="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2" name="Graphic 21" descr="Suburban scene outline">
            <a:extLst>
              <a:ext uri="{FF2B5EF4-FFF2-40B4-BE49-F238E27FC236}">
                <a16:creationId xmlns:a16="http://schemas.microsoft.com/office/drawing/2014/main" id="{1EC390A5-A39C-B583-B57F-57A1C839C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8928" y="2462397"/>
            <a:ext cx="3665176" cy="36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3EAD794-6B54-601A-29B8-671B45E2C0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24036"/>
          <a:stretch/>
        </p:blipFill>
        <p:spPr>
          <a:xfrm>
            <a:off x="0" y="0"/>
            <a:ext cx="59207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4AD2F-7AF9-1812-2F79-A8278955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53" y="597535"/>
            <a:ext cx="3932237" cy="1085850"/>
          </a:xfrm>
        </p:spPr>
        <p:txBody>
          <a:bodyPr/>
          <a:lstStyle/>
          <a:p>
            <a:r>
              <a:rPr lang="en-IE" dirty="0" err="1"/>
              <a:t>Índice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DDC1A-64BC-1907-2425-5974B4AB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8953" y="1785759"/>
            <a:ext cx="5166322" cy="2919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/>
              <a:t>Lección 1: Sesión de orientación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/>
              <a:t>Lección 2: Mentalización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/>
              <a:t>Lección 3: Comunicación no violenta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/>
              <a:t>Lección 4: Regulación emocional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/>
              <a:t>Lección 5: Estrategias de reacción</a:t>
            </a:r>
            <a:endParaRPr lang="es-ES" dirty="0">
              <a:cs typeface="Arial" panose="020B0604020202020204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D1FA614-6774-741C-A165-FAF8328B1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48" y="3988779"/>
            <a:ext cx="4152745" cy="9870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4A4DCF-2A77-4385-DC69-7B64D6C9A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0752" y="3778584"/>
            <a:ext cx="4152745" cy="9870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BA602E-83F7-5552-49DA-2FF19365726A}"/>
              </a:ext>
            </a:extLst>
          </p:cNvPr>
          <p:cNvSpPr txBox="1">
            <a:spLocks/>
          </p:cNvSpPr>
          <p:nvPr/>
        </p:nvSpPr>
        <p:spPr>
          <a:xfrm>
            <a:off x="6851205" y="6447447"/>
            <a:ext cx="2102295" cy="20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>
                <a:latin typeface="Georgia" panose="02040502050405020303" pitchFamily="18" charset="0"/>
              </a:rPr>
              <a:t>Image @ Plan International Belgium </a:t>
            </a:r>
          </a:p>
        </p:txBody>
      </p:sp>
    </p:spTree>
    <p:extLst>
      <p:ext uri="{BB962C8B-B14F-4D97-AF65-F5344CB8AC3E}">
        <p14:creationId xmlns:p14="http://schemas.microsoft.com/office/powerpoint/2010/main" val="265642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78" y="1155100"/>
            <a:ext cx="5095426" cy="877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71137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sz="3700" b="0" dirty="0"/>
              <a:t>A nivel mundial, ¿las chicas hacen </a:t>
            </a:r>
            <a:r>
              <a:rPr lang="es-ES" sz="3700" dirty="0">
                <a:solidFill>
                  <a:srgbClr val="7ED1E2"/>
                </a:solidFill>
              </a:rPr>
              <a:t>3 veces más </a:t>
            </a:r>
            <a:r>
              <a:rPr lang="es-ES" sz="3700" b="0" dirty="0"/>
              <a:t>las</a:t>
            </a:r>
            <a:r>
              <a:rPr lang="es-ES" sz="3700" dirty="0">
                <a:solidFill>
                  <a:srgbClr val="7ED1E2"/>
                </a:solidFill>
              </a:rPr>
              <a:t> </a:t>
            </a:r>
            <a:r>
              <a:rPr lang="es-ES" sz="3700" dirty="0"/>
              <a:t>tareas</a:t>
            </a:r>
            <a:r>
              <a:rPr lang="es-ES" sz="3700" b="0" dirty="0"/>
              <a:t> </a:t>
            </a:r>
            <a:r>
              <a:rPr lang="es-ES" sz="3700" dirty="0"/>
              <a:t>domésticas</a:t>
            </a:r>
            <a:r>
              <a:rPr lang="es-ES" sz="3700" b="0" dirty="0"/>
              <a:t> que los chicos?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2" name="Graphic 21" descr="Suburban scene outline">
            <a:extLst>
              <a:ext uri="{FF2B5EF4-FFF2-40B4-BE49-F238E27FC236}">
                <a16:creationId xmlns:a16="http://schemas.microsoft.com/office/drawing/2014/main" id="{1EC390A5-A39C-B583-B57F-57A1C839C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8024" y="2550714"/>
            <a:ext cx="3665176" cy="36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66" y="1058292"/>
            <a:ext cx="11087100" cy="1789619"/>
          </a:xfrm>
        </p:spPr>
        <p:txBody>
          <a:bodyPr anchor="ctr">
            <a:normAutofit/>
          </a:bodyPr>
          <a:lstStyle/>
          <a:p>
            <a:r>
              <a:rPr lang="es-ES" sz="3700" b="0" dirty="0"/>
              <a:t>¿Qué porcentaje de chicos y chicas de Bruselas y Valonia han experimentado </a:t>
            </a:r>
            <a:r>
              <a:rPr lang="es-ES" sz="3700" dirty="0"/>
              <a:t>conductas sexuales transgresoras </a:t>
            </a:r>
            <a:r>
              <a:rPr lang="es-ES" sz="3700" b="0" dirty="0"/>
              <a:t>en un contexto deportivo antes de los 18 años?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4" name="Graphic 3" descr="Tennis outline">
            <a:extLst>
              <a:ext uri="{FF2B5EF4-FFF2-40B4-BE49-F238E27FC236}">
                <a16:creationId xmlns:a16="http://schemas.microsoft.com/office/drawing/2014/main" id="{29F5D1A2-4034-A084-7530-2224FE41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0774" y="3789206"/>
            <a:ext cx="1587811" cy="1587811"/>
          </a:xfrm>
          <a:prstGeom prst="rect">
            <a:avLst/>
          </a:prstGeom>
        </p:spPr>
      </p:pic>
      <p:pic>
        <p:nvPicPr>
          <p:cNvPr id="6" name="Graphic 5" descr="Soccer outline">
            <a:extLst>
              <a:ext uri="{FF2B5EF4-FFF2-40B4-BE49-F238E27FC236}">
                <a16:creationId xmlns:a16="http://schemas.microsoft.com/office/drawing/2014/main" id="{15C7A25F-5EA8-2507-C2E1-6A6F80D53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9809" y="3789206"/>
            <a:ext cx="1680660" cy="1608113"/>
          </a:xfrm>
          <a:prstGeom prst="rect">
            <a:avLst/>
          </a:prstGeom>
        </p:spPr>
      </p:pic>
      <p:pic>
        <p:nvPicPr>
          <p:cNvPr id="8" name="Graphic 7" descr="Cycling outline">
            <a:extLst>
              <a:ext uri="{FF2B5EF4-FFF2-40B4-BE49-F238E27FC236}">
                <a16:creationId xmlns:a16="http://schemas.microsoft.com/office/drawing/2014/main" id="{5906FCF2-C405-0ED1-1A84-784C0D9D2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2509" y="3769306"/>
            <a:ext cx="1680660" cy="16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299075"/>
            <a:ext cx="11087100" cy="1325563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es-ES" sz="3700" b="0" dirty="0"/>
              <a:t>¿El </a:t>
            </a:r>
            <a:r>
              <a:rPr lang="es-ES" sz="3700" dirty="0">
                <a:solidFill>
                  <a:srgbClr val="7ED1E2"/>
                </a:solidFill>
              </a:rPr>
              <a:t>34%</a:t>
            </a:r>
            <a:r>
              <a:rPr lang="es-ES" sz="3700" b="0" dirty="0"/>
              <a:t> de los chicos y chicas de Bruselas y Valonia ya han experimentado </a:t>
            </a:r>
            <a:r>
              <a:rPr lang="es-ES" sz="3700" dirty="0"/>
              <a:t>conductas sexuales transgresoras </a:t>
            </a:r>
            <a:r>
              <a:rPr lang="es-ES" sz="3700" b="0" dirty="0"/>
              <a:t>en un contexto deportivo antes de los 18 años?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4" name="Graphic 3" descr="Tennis outline">
            <a:extLst>
              <a:ext uri="{FF2B5EF4-FFF2-40B4-BE49-F238E27FC236}">
                <a16:creationId xmlns:a16="http://schemas.microsoft.com/office/drawing/2014/main" id="{29F5D1A2-4034-A084-7530-2224FE41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0774" y="3789206"/>
            <a:ext cx="1587811" cy="1587811"/>
          </a:xfrm>
          <a:prstGeom prst="rect">
            <a:avLst/>
          </a:prstGeom>
        </p:spPr>
      </p:pic>
      <p:pic>
        <p:nvPicPr>
          <p:cNvPr id="6" name="Graphic 5" descr="Soccer outline">
            <a:extLst>
              <a:ext uri="{FF2B5EF4-FFF2-40B4-BE49-F238E27FC236}">
                <a16:creationId xmlns:a16="http://schemas.microsoft.com/office/drawing/2014/main" id="{15C7A25F-5EA8-2507-C2E1-6A6F80D53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9809" y="3789206"/>
            <a:ext cx="1680660" cy="1608113"/>
          </a:xfrm>
          <a:prstGeom prst="rect">
            <a:avLst/>
          </a:prstGeom>
        </p:spPr>
      </p:pic>
      <p:pic>
        <p:nvPicPr>
          <p:cNvPr id="8" name="Graphic 7" descr="Cycling outline">
            <a:extLst>
              <a:ext uri="{FF2B5EF4-FFF2-40B4-BE49-F238E27FC236}">
                <a16:creationId xmlns:a16="http://schemas.microsoft.com/office/drawing/2014/main" id="{5906FCF2-C405-0ED1-1A84-784C0D9D2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2509" y="3769306"/>
            <a:ext cx="1680660" cy="16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30" y="1357562"/>
            <a:ext cx="11087100" cy="1325563"/>
          </a:xfrm>
        </p:spPr>
        <p:txBody>
          <a:bodyPr anchor="ctr">
            <a:normAutofit/>
          </a:bodyPr>
          <a:lstStyle/>
          <a:p>
            <a:r>
              <a:rPr lang="es-ES" sz="3700" b="0" dirty="0"/>
              <a:t>¿Qué porcentaje de víctimas de </a:t>
            </a:r>
            <a:r>
              <a:rPr lang="es-ES" sz="3700" dirty="0"/>
              <a:t>violencia de género </a:t>
            </a:r>
            <a:r>
              <a:rPr lang="es-ES" sz="3700" b="0" dirty="0"/>
              <a:t>en el mundo son </a:t>
            </a:r>
            <a:r>
              <a:rPr lang="es-ES" sz="3700" dirty="0"/>
              <a:t>mujeres</a:t>
            </a:r>
            <a:r>
              <a:rPr lang="es-ES" sz="3700" b="0" dirty="0"/>
              <a:t>? 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9" y="1909762"/>
            <a:ext cx="4067175" cy="619124"/>
          </a:xfrm>
          <a:prstGeom prst="rect">
            <a:avLst/>
          </a:prstGeom>
        </p:spPr>
      </p:pic>
      <p:pic>
        <p:nvPicPr>
          <p:cNvPr id="5" name="Graphic 4" descr="Clenched Fist outline">
            <a:extLst>
              <a:ext uri="{FF2B5EF4-FFF2-40B4-BE49-F238E27FC236}">
                <a16:creationId xmlns:a16="http://schemas.microsoft.com/office/drawing/2014/main" id="{74E591A4-C909-9930-9523-7AF48D47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00" y="3429000"/>
            <a:ext cx="1666876" cy="1666876"/>
          </a:xfrm>
          <a:prstGeom prst="rect">
            <a:avLst/>
          </a:prstGeom>
        </p:spPr>
      </p:pic>
      <p:pic>
        <p:nvPicPr>
          <p:cNvPr id="9" name="Graphic 8" descr="Angry face outline with solid fill">
            <a:extLst>
              <a:ext uri="{FF2B5EF4-FFF2-40B4-BE49-F238E27FC236}">
                <a16:creationId xmlns:a16="http://schemas.microsoft.com/office/drawing/2014/main" id="{9A08B43E-1909-21B3-25AE-77A0F1492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475" y="3683055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" y="1860999"/>
            <a:ext cx="11087100" cy="1325563"/>
          </a:xfrm>
        </p:spPr>
        <p:txBody>
          <a:bodyPr anchor="ctr">
            <a:normAutofit fontScale="90000"/>
          </a:bodyPr>
          <a:lstStyle/>
          <a:p>
            <a:r>
              <a:rPr lang="nl-NL" sz="3700" b="0" dirty="0"/>
              <a:t>¿</a:t>
            </a:r>
            <a:r>
              <a:rPr lang="es-ES" sz="3700" b="0" dirty="0"/>
              <a:t>El </a:t>
            </a:r>
            <a:r>
              <a:rPr lang="es-ES" sz="3700" dirty="0">
                <a:solidFill>
                  <a:srgbClr val="7ED1E2"/>
                </a:solidFill>
              </a:rPr>
              <a:t>80%</a:t>
            </a:r>
            <a:r>
              <a:rPr lang="es-ES" sz="3700" b="0" dirty="0"/>
              <a:t> de las víctimas de </a:t>
            </a:r>
            <a:r>
              <a:rPr lang="es-ES" sz="3700" dirty="0"/>
              <a:t>violencia de género </a:t>
            </a:r>
            <a:r>
              <a:rPr lang="es-ES" sz="3700" b="0" dirty="0"/>
              <a:t>en el mundo son mujeres?... </a:t>
            </a:r>
            <a:br>
              <a:rPr lang="es-ES" sz="3700" b="0" dirty="0"/>
            </a:br>
            <a:br>
              <a:rPr lang="es-ES" sz="3700" b="0" dirty="0"/>
            </a:br>
            <a:r>
              <a:rPr lang="es-ES" sz="3700" b="0" dirty="0"/>
              <a:t>(¿en el 80% de los casos, el perpetrador es un hombre?)...</a:t>
            </a:r>
            <a:br>
              <a:rPr lang="nl-NL" sz="3700" b="0" dirty="0"/>
            </a:b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78" y="2415077"/>
            <a:ext cx="5394902" cy="619124"/>
          </a:xfrm>
          <a:prstGeom prst="rect">
            <a:avLst/>
          </a:prstGeom>
        </p:spPr>
      </p:pic>
      <p:pic>
        <p:nvPicPr>
          <p:cNvPr id="5" name="Graphic 4" descr="Clenched Fist outline">
            <a:extLst>
              <a:ext uri="{FF2B5EF4-FFF2-40B4-BE49-F238E27FC236}">
                <a16:creationId xmlns:a16="http://schemas.microsoft.com/office/drawing/2014/main" id="{74E591A4-C909-9930-9523-7AF48D47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5649" y="3595686"/>
            <a:ext cx="1666876" cy="1666876"/>
          </a:xfrm>
          <a:prstGeom prst="rect">
            <a:avLst/>
          </a:prstGeom>
        </p:spPr>
      </p:pic>
      <p:pic>
        <p:nvPicPr>
          <p:cNvPr id="9" name="Graphic 8" descr="Angry face outline with solid fill">
            <a:extLst>
              <a:ext uri="{FF2B5EF4-FFF2-40B4-BE49-F238E27FC236}">
                <a16:creationId xmlns:a16="http://schemas.microsoft.com/office/drawing/2014/main" id="{9A08B43E-1909-21B3-25AE-77A0F1492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475" y="3758182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29" y="1102912"/>
            <a:ext cx="11087100" cy="1325563"/>
          </a:xfrm>
        </p:spPr>
        <p:txBody>
          <a:bodyPr anchor="ctr">
            <a:normAutofit fontScale="90000"/>
          </a:bodyPr>
          <a:lstStyle/>
          <a:p>
            <a:r>
              <a:rPr lang="es-ES" sz="3700" b="0" dirty="0"/>
              <a:t>¿Qué porcentaje de </a:t>
            </a:r>
            <a:r>
              <a:rPr lang="es-ES" sz="3700" dirty="0"/>
              <a:t>chicas</a:t>
            </a:r>
            <a:r>
              <a:rPr lang="es-ES" sz="3700" b="0" dirty="0"/>
              <a:t> en Bélgica ya ha experimentado </a:t>
            </a:r>
            <a:r>
              <a:rPr lang="es-ES" sz="3700" dirty="0"/>
              <a:t>conductas sexuales transgresoras </a:t>
            </a:r>
            <a:r>
              <a:rPr lang="es-ES" sz="3700" b="0" dirty="0"/>
              <a:t>en espacios públicos?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" y="1595937"/>
            <a:ext cx="8430556" cy="619124"/>
          </a:xfrm>
          <a:prstGeom prst="rect">
            <a:avLst/>
          </a:prstGeom>
        </p:spPr>
      </p:pic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C32DCF4B-AD7F-8196-77F3-29AC8F1FF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25" y="320466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299075"/>
            <a:ext cx="11087100" cy="1325563"/>
          </a:xfrm>
        </p:spPr>
        <p:txBody>
          <a:bodyPr anchor="ctr">
            <a:normAutofit fontScale="90000"/>
          </a:bodyPr>
          <a:lstStyle/>
          <a:p>
            <a:pPr algn="just"/>
            <a:br>
              <a:rPr lang="nl-NL" sz="3700" b="0" dirty="0"/>
            </a:br>
            <a:r>
              <a:rPr lang="nl-NL" sz="3700" b="0" dirty="0"/>
              <a:t>¿</a:t>
            </a:r>
            <a:r>
              <a:rPr lang="es-ES" sz="3700" b="0" dirty="0"/>
              <a:t>El </a:t>
            </a:r>
            <a:r>
              <a:rPr lang="es-ES" sz="3700" dirty="0">
                <a:solidFill>
                  <a:srgbClr val="7ED1E2"/>
                </a:solidFill>
              </a:rPr>
              <a:t>91% </a:t>
            </a:r>
            <a:r>
              <a:rPr lang="es-ES" sz="3700" b="0" dirty="0"/>
              <a:t>de las </a:t>
            </a:r>
            <a:r>
              <a:rPr lang="es-ES" sz="3700" dirty="0"/>
              <a:t>chicas</a:t>
            </a:r>
            <a:r>
              <a:rPr lang="es-ES" sz="3700" b="0" dirty="0"/>
              <a:t> belgas ya han experimentado </a:t>
            </a:r>
            <a:r>
              <a:rPr lang="es-ES" sz="3700" dirty="0"/>
              <a:t>conductas sexuales transgresoras </a:t>
            </a:r>
            <a:r>
              <a:rPr lang="es-ES" sz="3700" b="0" dirty="0"/>
              <a:t>en espacios públicos?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165637"/>
            <a:ext cx="4617171" cy="619124"/>
          </a:xfrm>
          <a:prstGeom prst="rect">
            <a:avLst/>
          </a:prstGeom>
        </p:spPr>
      </p:pic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C32DCF4B-AD7F-8196-77F3-29AC8F1FF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25" y="320466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0" y="1299074"/>
            <a:ext cx="11087100" cy="1325563"/>
          </a:xfrm>
        </p:spPr>
        <p:txBody>
          <a:bodyPr anchor="ctr">
            <a:normAutofit fontScale="90000"/>
          </a:bodyPr>
          <a:lstStyle/>
          <a:p>
            <a:r>
              <a:rPr lang="es-ES" sz="3700" b="0" dirty="0"/>
              <a:t>¿Qué porcentaje de personas que se identifican como </a:t>
            </a:r>
            <a:r>
              <a:rPr lang="es-ES" sz="3700" dirty="0"/>
              <a:t>LGBTQI+ </a:t>
            </a:r>
            <a:r>
              <a:rPr lang="es-ES" sz="3700" b="0" dirty="0"/>
              <a:t>afirman haber experimentado alguna vez una conducta </a:t>
            </a:r>
            <a:r>
              <a:rPr lang="es-ES" sz="3700" dirty="0"/>
              <a:t>sexual transgresora </a:t>
            </a:r>
            <a:r>
              <a:rPr lang="es-ES" sz="3700" b="0" dirty="0"/>
              <a:t>antes de los 18 años?</a:t>
            </a:r>
            <a:endParaRPr lang="en-GB" sz="3700" b="0" dirty="0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3" y="2016547"/>
            <a:ext cx="3406197" cy="619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8AF7B-9ABA-1AA1-6FA8-F33D3C30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701534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299075"/>
            <a:ext cx="11087100" cy="1325563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nl-NL" sz="3700" b="0" dirty="0"/>
              <a:t>¿</a:t>
            </a:r>
            <a:r>
              <a:rPr lang="es-ES" sz="3700" b="0" dirty="0"/>
              <a:t>El </a:t>
            </a:r>
            <a:r>
              <a:rPr lang="es-ES" sz="3700" dirty="0">
                <a:solidFill>
                  <a:srgbClr val="7ED1E2"/>
                </a:solidFill>
              </a:rPr>
              <a:t>51% </a:t>
            </a:r>
            <a:r>
              <a:rPr lang="es-ES" sz="3700" b="0" dirty="0"/>
              <a:t>de las personas que se identifican como </a:t>
            </a:r>
            <a:r>
              <a:rPr lang="es-ES" sz="3700" dirty="0"/>
              <a:t>LGBTQI+</a:t>
            </a:r>
            <a:r>
              <a:rPr lang="es-ES" sz="3700" b="0" dirty="0"/>
              <a:t> afirman haber experimentado alguna vez una </a:t>
            </a:r>
            <a:r>
              <a:rPr lang="es-ES" sz="3700" dirty="0"/>
              <a:t>conducta sexual transgresora</a:t>
            </a:r>
            <a:r>
              <a:rPr lang="es-ES" sz="3700" b="0" dirty="0"/>
              <a:t> antes de los 18 años?</a:t>
            </a:r>
            <a:endParaRPr lang="en-GB" sz="37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" y="2125903"/>
            <a:ext cx="3417672" cy="619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8AF7B-9ABA-1AA1-6FA8-F33D3C30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701534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299075"/>
            <a:ext cx="11087100" cy="1325563"/>
          </a:xfrm>
        </p:spPr>
        <p:txBody>
          <a:bodyPr anchor="ctr">
            <a:normAutofit fontScale="90000"/>
          </a:bodyPr>
          <a:lstStyle/>
          <a:p>
            <a:r>
              <a:rPr lang="es-ES" sz="3700" b="0" dirty="0">
                <a:solidFill>
                  <a:schemeClr val="bg1"/>
                </a:solidFill>
              </a:rPr>
              <a:t>¿Qué porcentaje de </a:t>
            </a:r>
            <a:r>
              <a:rPr lang="es-ES" sz="3700" dirty="0">
                <a:solidFill>
                  <a:schemeClr val="bg1"/>
                </a:solidFill>
              </a:rPr>
              <a:t>deportistas</a:t>
            </a:r>
            <a:r>
              <a:rPr lang="es-ES" sz="3700" b="0" dirty="0">
                <a:solidFill>
                  <a:schemeClr val="bg1"/>
                </a:solidFill>
              </a:rPr>
              <a:t> alemanas </a:t>
            </a:r>
            <a:r>
              <a:rPr lang="es-ES" sz="3700" dirty="0">
                <a:solidFill>
                  <a:schemeClr val="bg1"/>
                </a:solidFill>
              </a:rPr>
              <a:t>de élite </a:t>
            </a:r>
            <a:r>
              <a:rPr lang="es-ES" sz="3700" b="0" dirty="0">
                <a:solidFill>
                  <a:schemeClr val="bg1"/>
                </a:solidFill>
              </a:rPr>
              <a:t>(+16 años) ya han experimentado conductas sexuales </a:t>
            </a:r>
            <a:r>
              <a:rPr lang="es-ES" sz="3700" dirty="0">
                <a:solidFill>
                  <a:schemeClr val="bg1"/>
                </a:solidFill>
              </a:rPr>
              <a:t>transgresoras</a:t>
            </a:r>
            <a:r>
              <a:rPr lang="es-ES" sz="3700" b="0" dirty="0">
                <a:solidFill>
                  <a:schemeClr val="bg1"/>
                </a:solidFill>
              </a:rPr>
              <a:t> en un contexto deportivo? </a:t>
            </a:r>
            <a:endParaRPr lang="en-GB" sz="3700" b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97D83-9863-BF8C-5FA4-1C647418D7BF}"/>
              </a:ext>
            </a:extLst>
          </p:cNvPr>
          <p:cNvSpPr txBox="1"/>
          <p:nvPr/>
        </p:nvSpPr>
        <p:spPr>
          <a:xfrm>
            <a:off x="457200" y="3516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45" y="1652294"/>
            <a:ext cx="4827588" cy="619124"/>
          </a:xfrm>
          <a:prstGeom prst="rect">
            <a:avLst/>
          </a:prstGeom>
        </p:spPr>
      </p:pic>
      <p:pic>
        <p:nvPicPr>
          <p:cNvPr id="3" name="Graphic 2" descr="Tennis outline">
            <a:extLst>
              <a:ext uri="{FF2B5EF4-FFF2-40B4-BE49-F238E27FC236}">
                <a16:creationId xmlns:a16="http://schemas.microsoft.com/office/drawing/2014/main" id="{06CE4DB4-A525-35C9-31AD-6F01DB86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0774" y="3789206"/>
            <a:ext cx="1587811" cy="1587811"/>
          </a:xfrm>
          <a:prstGeom prst="rect">
            <a:avLst/>
          </a:prstGeom>
        </p:spPr>
      </p:pic>
      <p:pic>
        <p:nvPicPr>
          <p:cNvPr id="4" name="Graphic 3" descr="Soccer outline">
            <a:extLst>
              <a:ext uri="{FF2B5EF4-FFF2-40B4-BE49-F238E27FC236}">
                <a16:creationId xmlns:a16="http://schemas.microsoft.com/office/drawing/2014/main" id="{3DAA578E-5819-E72E-57E1-98497E8C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9809" y="3789206"/>
            <a:ext cx="1680660" cy="1608113"/>
          </a:xfrm>
          <a:prstGeom prst="rect">
            <a:avLst/>
          </a:prstGeom>
        </p:spPr>
      </p:pic>
      <p:pic>
        <p:nvPicPr>
          <p:cNvPr id="6" name="Graphic 5" descr="Cycling outline">
            <a:extLst>
              <a:ext uri="{FF2B5EF4-FFF2-40B4-BE49-F238E27FC236}">
                <a16:creationId xmlns:a16="http://schemas.microsoft.com/office/drawing/2014/main" id="{4743332D-2B3D-3C98-D546-B595DAF32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2509" y="3769306"/>
            <a:ext cx="1680660" cy="16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80250-4562-105E-DD84-A71B27AD91C9}"/>
              </a:ext>
            </a:extLst>
          </p:cNvPr>
          <p:cNvSpPr txBox="1">
            <a:spLocks/>
          </p:cNvSpPr>
          <p:nvPr/>
        </p:nvSpPr>
        <p:spPr>
          <a:xfrm>
            <a:off x="838200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Los 9 pasos del pensamiento orientado a la resolución de problemas</a:t>
            </a:r>
            <a:endParaRPr lang="en-IE" dirty="0"/>
          </a:p>
        </p:txBody>
      </p:sp>
      <p:pic>
        <p:nvPicPr>
          <p:cNvPr id="8" name="Picture 7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9054CBD2-7AF9-BA9B-3BC1-8CFD9283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5821">
            <a:off x="377767" y="2694598"/>
            <a:ext cx="3528638" cy="2618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E88DC3-E1F9-4871-9ADF-F48F8C3E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07" y="1818147"/>
            <a:ext cx="7064352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736-4267-2ABB-5F24-F1466F8E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320231"/>
            <a:ext cx="11087100" cy="1325563"/>
          </a:xfrm>
        </p:spPr>
        <p:txBody>
          <a:bodyPr anchor="ctr">
            <a:normAutofit fontScale="90000"/>
          </a:bodyPr>
          <a:lstStyle/>
          <a:p>
            <a:br>
              <a:rPr lang="nl-NL" sz="3700" b="0" dirty="0">
                <a:solidFill>
                  <a:schemeClr val="bg1"/>
                </a:solidFill>
              </a:rPr>
            </a:br>
            <a:r>
              <a:rPr lang="es-ES" sz="3700" b="0" dirty="0">
                <a:solidFill>
                  <a:schemeClr val="bg1"/>
                </a:solidFill>
              </a:rPr>
              <a:t>El </a:t>
            </a:r>
            <a:r>
              <a:rPr lang="es-ES" sz="3700" dirty="0">
                <a:solidFill>
                  <a:srgbClr val="7ED1E2"/>
                </a:solidFill>
              </a:rPr>
              <a:t>48% </a:t>
            </a:r>
            <a:r>
              <a:rPr lang="es-ES" sz="3700" b="0" dirty="0">
                <a:solidFill>
                  <a:schemeClr val="bg1"/>
                </a:solidFill>
              </a:rPr>
              <a:t>de las </a:t>
            </a:r>
            <a:r>
              <a:rPr lang="es-ES" sz="3700" dirty="0">
                <a:solidFill>
                  <a:schemeClr val="bg1"/>
                </a:solidFill>
              </a:rPr>
              <a:t>deportistas</a:t>
            </a:r>
            <a:r>
              <a:rPr lang="es-ES" sz="3700" b="0" dirty="0">
                <a:solidFill>
                  <a:schemeClr val="bg1"/>
                </a:solidFill>
              </a:rPr>
              <a:t> alemanas </a:t>
            </a:r>
            <a:r>
              <a:rPr lang="es-ES" sz="3700" dirty="0">
                <a:solidFill>
                  <a:schemeClr val="bg1"/>
                </a:solidFill>
              </a:rPr>
              <a:t>de élite </a:t>
            </a:r>
            <a:r>
              <a:rPr lang="es-ES" sz="3700" b="0" dirty="0">
                <a:solidFill>
                  <a:schemeClr val="bg1"/>
                </a:solidFill>
              </a:rPr>
              <a:t>(+16 años) ya ha experimentado una conducta sexual transgresora en un </a:t>
            </a:r>
            <a:r>
              <a:rPr lang="es-ES" sz="3700" dirty="0">
                <a:solidFill>
                  <a:schemeClr val="bg1"/>
                </a:solidFill>
              </a:rPr>
              <a:t>contexto deportivo</a:t>
            </a:r>
            <a:r>
              <a:rPr lang="es-ES" sz="3700" b="0" dirty="0">
                <a:solidFill>
                  <a:schemeClr val="bg1"/>
                </a:solidFill>
              </a:rPr>
              <a:t>?</a:t>
            </a:r>
            <a:br>
              <a:rPr lang="es-ES" sz="3700" b="0" dirty="0">
                <a:solidFill>
                  <a:schemeClr val="bg1"/>
                </a:solidFill>
              </a:rPr>
            </a:br>
            <a:br>
              <a:rPr lang="es-ES" sz="3700" b="0" dirty="0">
                <a:solidFill>
                  <a:schemeClr val="bg1"/>
                </a:solidFill>
              </a:rPr>
            </a:br>
            <a:r>
              <a:rPr lang="es-ES" sz="3700" b="0" dirty="0">
                <a:solidFill>
                  <a:schemeClr val="bg1"/>
                </a:solidFill>
              </a:rPr>
              <a:t>(Entre los hombres, es el 24%)</a:t>
            </a:r>
            <a:endParaRPr lang="en-GB" sz="3700" b="0" dirty="0">
              <a:solidFill>
                <a:schemeClr val="bg1"/>
              </a:solidFill>
            </a:endParaRPr>
          </a:p>
        </p:txBody>
      </p:sp>
      <p:pic>
        <p:nvPicPr>
          <p:cNvPr id="20" name="Picture 19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67F4C5B7-2878-9D6F-533C-9D214A0E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85" y="1377317"/>
            <a:ext cx="5548592" cy="619124"/>
          </a:xfrm>
          <a:prstGeom prst="rect">
            <a:avLst/>
          </a:prstGeom>
        </p:spPr>
      </p:pic>
      <p:pic>
        <p:nvPicPr>
          <p:cNvPr id="3" name="Graphic 2" descr="Tennis outline">
            <a:extLst>
              <a:ext uri="{FF2B5EF4-FFF2-40B4-BE49-F238E27FC236}">
                <a16:creationId xmlns:a16="http://schemas.microsoft.com/office/drawing/2014/main" id="{06CE4DB4-A525-35C9-31AD-6F01DB86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0774" y="3789206"/>
            <a:ext cx="1587811" cy="1587811"/>
          </a:xfrm>
          <a:prstGeom prst="rect">
            <a:avLst/>
          </a:prstGeom>
        </p:spPr>
      </p:pic>
      <p:pic>
        <p:nvPicPr>
          <p:cNvPr id="4" name="Graphic 3" descr="Soccer outline">
            <a:extLst>
              <a:ext uri="{FF2B5EF4-FFF2-40B4-BE49-F238E27FC236}">
                <a16:creationId xmlns:a16="http://schemas.microsoft.com/office/drawing/2014/main" id="{3DAA578E-5819-E72E-57E1-98497E8C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9809" y="3789206"/>
            <a:ext cx="1680660" cy="1608113"/>
          </a:xfrm>
          <a:prstGeom prst="rect">
            <a:avLst/>
          </a:prstGeom>
        </p:spPr>
      </p:pic>
      <p:pic>
        <p:nvPicPr>
          <p:cNvPr id="6" name="Graphic 5" descr="Cycling outline">
            <a:extLst>
              <a:ext uri="{FF2B5EF4-FFF2-40B4-BE49-F238E27FC236}">
                <a16:creationId xmlns:a16="http://schemas.microsoft.com/office/drawing/2014/main" id="{4743332D-2B3D-3C98-D546-B595DAF32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2509" y="3769306"/>
            <a:ext cx="1680660" cy="16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8113"/>
            <a:ext cx="9144000" cy="2387600"/>
          </a:xfrm>
        </p:spPr>
        <p:txBody>
          <a:bodyPr>
            <a:normAutofit/>
          </a:bodyPr>
          <a:lstStyle/>
          <a:p>
            <a:r>
              <a:rPr lang="es-ES" dirty="0"/>
              <a:t>Violencia de Género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31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35969" y="394049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1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0C11-038C-5B92-0189-CD1921C23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25050" cy="2387600"/>
          </a:xfrm>
        </p:spPr>
        <p:txBody>
          <a:bodyPr anchor="b">
            <a:normAutofit/>
          </a:bodyPr>
          <a:lstStyle/>
          <a:p>
            <a:pPr algn="l"/>
            <a:r>
              <a:rPr lang="es-ES" sz="4400" dirty="0"/>
              <a:t>¿Qué entiendes por violencia de género</a:t>
            </a:r>
            <a:r>
              <a:rPr lang="en-IE" sz="4400" dirty="0"/>
              <a:t>?</a:t>
            </a:r>
            <a:endParaRPr lang="en-GB" sz="4400" dirty="0"/>
          </a:p>
        </p:txBody>
      </p:sp>
      <p:pic>
        <p:nvPicPr>
          <p:cNvPr id="9" name="Picture 8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3ADD3CA4-D3EC-3AC3-6394-043E8880C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04" y="3833262"/>
            <a:ext cx="2623610" cy="6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31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A5EE-3E66-2CE5-C3DF-8453D8B1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872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¿Qué ejemplos de conducta sexual transgresora reconoces?</a:t>
            </a:r>
            <a:endParaRPr lang="en-GB" sz="4000" dirty="0">
              <a:cs typeface="Poppins"/>
            </a:endParaRPr>
          </a:p>
        </p:txBody>
      </p:sp>
      <p:pic>
        <p:nvPicPr>
          <p:cNvPr id="9" name="Online Media 8" descr="Bus with solid fill">
            <a:hlinkClick r:id="" action="ppaction://media"/>
            <a:extLst>
              <a:ext uri="{FF2B5EF4-FFF2-40B4-BE49-F238E27FC236}">
                <a16:creationId xmlns:a16="http://schemas.microsoft.com/office/drawing/2014/main" id="{20EC784F-F950-722D-02F0-9F1519529E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65100" y="1312654"/>
            <a:ext cx="5245475" cy="52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8113"/>
            <a:ext cx="9144000" cy="2387600"/>
          </a:xfrm>
        </p:spPr>
        <p:txBody>
          <a:bodyPr>
            <a:normAutofit/>
          </a:bodyPr>
          <a:lstStyle/>
          <a:p>
            <a:r>
              <a:rPr lang="en-IE" dirty="0" err="1"/>
              <a:t>Consentimiento</a:t>
            </a:r>
            <a:r>
              <a:rPr lang="en-IE" dirty="0"/>
              <a:t> </a:t>
            </a:r>
            <a:r>
              <a:rPr lang="en-IE" dirty="0" err="1"/>
              <a:t>entusiasta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34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908623" y="4092894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9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7A960C-BDDF-D801-CEBD-A1646EAF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39" y="105243"/>
            <a:ext cx="10515600" cy="1325563"/>
          </a:xfrm>
        </p:spPr>
        <p:txBody>
          <a:bodyPr/>
          <a:lstStyle/>
          <a:p>
            <a:r>
              <a:rPr lang="en-GB" dirty="0" err="1"/>
              <a:t>Taza</a:t>
            </a:r>
            <a:r>
              <a:rPr lang="en-GB" dirty="0"/>
              <a:t> de </a:t>
            </a:r>
            <a:r>
              <a:rPr lang="en-GB" dirty="0" err="1"/>
              <a:t>té</a:t>
            </a:r>
            <a:endParaRPr lang="en-GB" dirty="0"/>
          </a:p>
        </p:txBody>
      </p:sp>
      <p:pic>
        <p:nvPicPr>
          <p:cNvPr id="6" name="Online Media 5" descr="Chinese Teapot And Cup with solid fill">
            <a:hlinkClick r:id="" action="ppaction://media"/>
            <a:extLst>
              <a:ext uri="{FF2B5EF4-FFF2-40B4-BE49-F238E27FC236}">
                <a16:creationId xmlns:a16="http://schemas.microsoft.com/office/drawing/2014/main" id="{48718CE1-39B8-89C5-CDCF-72824C579B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08960" y="1145509"/>
            <a:ext cx="5270531" cy="52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07B89-34CA-4B83-1AAC-0A0D73AC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Elementos</a:t>
            </a:r>
            <a:r>
              <a:rPr lang="en-GB" dirty="0"/>
              <a:t> </a:t>
            </a:r>
            <a:r>
              <a:rPr lang="en-GB" dirty="0" err="1"/>
              <a:t>esenciales</a:t>
            </a:r>
            <a:r>
              <a:rPr lang="en-GB" dirty="0"/>
              <a:t> del </a:t>
            </a:r>
            <a:r>
              <a:rPr lang="en-GB" dirty="0" err="1"/>
              <a:t>consentimiento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06FA68-4B3C-7A76-BAA6-298B3D01E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853646"/>
              </p:ext>
            </p:extLst>
          </p:nvPr>
        </p:nvGraphicFramePr>
        <p:xfrm>
          <a:off x="838200" y="17123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089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07B89-34CA-4B83-1AAC-0A0D73AC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Evaluación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6CA0-EE83-DD94-CD75-14E49BE6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5150" cy="4527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¿He aprendido algo?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¿Me ha faltado algo?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Otros comentarios</a:t>
            </a:r>
          </a:p>
        </p:txBody>
      </p:sp>
      <p:pic>
        <p:nvPicPr>
          <p:cNvPr id="7" name="Graphic 6" descr="Chat bubble outline">
            <a:extLst>
              <a:ext uri="{FF2B5EF4-FFF2-40B4-BE49-F238E27FC236}">
                <a16:creationId xmlns:a16="http://schemas.microsoft.com/office/drawing/2014/main" id="{EF6748A8-438C-D61D-4523-0940CF07A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5825" y="3429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6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8F29-390A-0A25-3538-F22EE0C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Gracias</a:t>
            </a:r>
          </a:p>
        </p:txBody>
      </p:sp>
      <p:pic>
        <p:nvPicPr>
          <p:cNvPr id="3" name="Graphic 1796029151">
            <a:extLst>
              <a:ext uri="{FF2B5EF4-FFF2-40B4-BE49-F238E27FC236}">
                <a16:creationId xmlns:a16="http://schemas.microsoft.com/office/drawing/2014/main" id="{BF1ABB23-81C0-5B87-FFD2-90F3DF18E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67677">
            <a:off x="3778800" y="3894549"/>
            <a:ext cx="4634401" cy="1110573"/>
          </a:xfrm>
          <a:prstGeom prst="rect">
            <a:avLst/>
          </a:prstGeom>
        </p:spPr>
      </p:pic>
      <p:pic>
        <p:nvPicPr>
          <p:cNvPr id="4" name="Graphic 1796029151">
            <a:extLst>
              <a:ext uri="{FF2B5EF4-FFF2-40B4-BE49-F238E27FC236}">
                <a16:creationId xmlns:a16="http://schemas.microsoft.com/office/drawing/2014/main" id="{68A20B82-67A7-D877-6F1B-E802ED857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46324" y="3878189"/>
            <a:ext cx="4509654" cy="1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192-6E11-2274-AEF6-086998B1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Normas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FC09-4B30-ECCB-6239-D411FABCB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Espacio</a:t>
            </a:r>
            <a:r>
              <a:rPr lang="en-GB" dirty="0"/>
              <a:t> </a:t>
            </a:r>
            <a:r>
              <a:rPr lang="en-GB" dirty="0" err="1"/>
              <a:t>seguro</a:t>
            </a:r>
            <a:endParaRPr lang="en-GB" dirty="0"/>
          </a:p>
          <a:p>
            <a:pPr marL="252000" lvl="1" indent="0">
              <a:buClr>
                <a:srgbClr val="004EB6"/>
              </a:buClr>
              <a:buNone/>
            </a:pPr>
            <a:endParaRPr lang="en-GB" dirty="0"/>
          </a:p>
          <a:p>
            <a:pPr marL="594900" lvl="1" indent="-342900">
              <a:buClr>
                <a:srgbClr val="004EB6"/>
              </a:buClr>
            </a:pPr>
            <a:r>
              <a:rPr lang="es-ES" dirty="0">
                <a:solidFill>
                  <a:schemeClr val="bg1"/>
                </a:solidFill>
                <a:cs typeface="Arial" panose="020B0604020202020204"/>
              </a:rPr>
              <a:t>Escucha con respeto</a:t>
            </a:r>
          </a:p>
          <a:p>
            <a:pPr marL="594900" lvl="1" indent="-342900">
              <a:buClr>
                <a:srgbClr val="004EB6"/>
              </a:buClr>
            </a:pPr>
            <a:r>
              <a:rPr lang="es-ES" dirty="0">
                <a:solidFill>
                  <a:schemeClr val="bg1"/>
                </a:solidFill>
                <a:cs typeface="Arial" panose="020B0604020202020204"/>
              </a:rPr>
              <a:t>No juzgues</a:t>
            </a:r>
          </a:p>
          <a:p>
            <a:pPr marL="594900" lvl="1" indent="-342900">
              <a:buClr>
                <a:srgbClr val="004EB6"/>
              </a:buClr>
            </a:pPr>
            <a:r>
              <a:rPr lang="es-ES" dirty="0">
                <a:solidFill>
                  <a:schemeClr val="bg1"/>
                </a:solidFill>
                <a:cs typeface="Arial" panose="020B0604020202020204"/>
              </a:rPr>
              <a:t>Lo que se comparte aquí, aquí se queda</a:t>
            </a:r>
          </a:p>
          <a:p>
            <a:pPr marL="594900" lvl="1" indent="-342900">
              <a:buClr>
                <a:srgbClr val="004EB6"/>
              </a:buClr>
            </a:pPr>
            <a:r>
              <a:rPr lang="es-ES" dirty="0">
                <a:solidFill>
                  <a:schemeClr val="bg1"/>
                </a:solidFill>
                <a:cs typeface="Arial" panose="020B0604020202020204"/>
              </a:rPr>
              <a:t>Todo el mundo puede compartir algo, pero nadie está obligado a hacerlo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D98B002D-D019-17CF-81B4-81BDA426E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90904">
            <a:off x="843146" y="2329622"/>
            <a:ext cx="2158357" cy="228384"/>
          </a:xfrm>
          <a:prstGeom prst="rect">
            <a:avLst/>
          </a:prstGeom>
        </p:spPr>
      </p:pic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2C8B8A26-BFD4-688D-C655-B1ADB1ACF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527" y="3928766"/>
            <a:ext cx="3324531" cy="33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Lección</a:t>
            </a:r>
            <a:r>
              <a:rPr lang="en-IE" dirty="0"/>
              <a:t> 1 : </a:t>
            </a:r>
            <a:r>
              <a:rPr lang="en-IE" dirty="0" err="1"/>
              <a:t>Sesión</a:t>
            </a:r>
            <a:r>
              <a:rPr lang="en-IE" dirty="0"/>
              <a:t> de </a:t>
            </a:r>
            <a:r>
              <a:rPr lang="en-IE" dirty="0" err="1"/>
              <a:t>orientación</a:t>
            </a:r>
            <a:endParaRPr lang="en-IE" dirty="0">
              <a:cs typeface="Poppin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5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5059362" y="3629078"/>
            <a:ext cx="2073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192-6E11-2274-AEF6-086998B1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566408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dirty="0"/>
              <a:t>Pensamiento orientado a la resolución de problemas</a:t>
            </a:r>
            <a:endParaRPr lang="en-IE" sz="3200" dirty="0"/>
          </a:p>
        </p:txBody>
      </p:sp>
      <p:pic>
        <p:nvPicPr>
          <p:cNvPr id="21" name="Picture 20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A4F13E7C-0221-2471-1AC7-681BA53D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5821">
            <a:off x="910596" y="2158784"/>
            <a:ext cx="1809757" cy="14265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6D50CD-10D6-47F5-9605-ADCDE82D4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330" y="2150763"/>
            <a:ext cx="8369898" cy="36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Diferencia entre género y sexo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12/02/2025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7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51473" y="365474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0C11-038C-5B92-0189-CD1921C23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604" y="1179872"/>
            <a:ext cx="9925050" cy="2387600"/>
          </a:xfrm>
        </p:spPr>
        <p:txBody>
          <a:bodyPr anchor="b">
            <a:normAutofit/>
          </a:bodyPr>
          <a:lstStyle/>
          <a:p>
            <a:pPr algn="l"/>
            <a:r>
              <a:rPr lang="es-ES" sz="4400" dirty="0"/>
              <a:t>Nombra algunas cosas que son típicamente para chicas o típicamente para chicos</a:t>
            </a:r>
          </a:p>
        </p:txBody>
      </p:sp>
      <p:pic>
        <p:nvPicPr>
          <p:cNvPr id="9" name="Picture 8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3ADD3CA4-D3EC-3AC3-6394-043E8880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21" y="3698594"/>
            <a:ext cx="2623610" cy="653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585AAF-8084-4D2A-97A0-097596A5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"Name some things that are typically for girls or typically for boys."</a:t>
            </a:r>
          </a:p>
        </p:txBody>
      </p:sp>
    </p:spTree>
    <p:extLst>
      <p:ext uri="{BB962C8B-B14F-4D97-AF65-F5344CB8AC3E}">
        <p14:creationId xmlns:p14="http://schemas.microsoft.com/office/powerpoint/2010/main" val="25459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0C11-038C-5B92-0189-CD1921C23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669" y="1741713"/>
            <a:ext cx="9925050" cy="1402489"/>
          </a:xfr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es-ES" sz="4400" dirty="0"/>
              <a:t>¿Qué diferencia hay entre género y sexo? </a:t>
            </a:r>
          </a:p>
        </p:txBody>
      </p:sp>
      <p:pic>
        <p:nvPicPr>
          <p:cNvPr id="9" name="Picture 8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3ADD3CA4-D3EC-3AC3-6394-043E8880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3218977"/>
            <a:ext cx="2623610" cy="6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388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PlanInternational">
  <a:themeElements>
    <a:clrScheme name="Plan International">
      <a:dk1>
        <a:srgbClr val="000000"/>
      </a:dk1>
      <a:lt1>
        <a:sysClr val="window" lastClr="FFFFFF"/>
      </a:lt1>
      <a:dk2>
        <a:srgbClr val="0072CE"/>
      </a:dk2>
      <a:lt2>
        <a:srgbClr val="D9D9D6"/>
      </a:lt2>
      <a:accent1>
        <a:srgbClr val="58CAE7"/>
      </a:accent1>
      <a:accent2>
        <a:srgbClr val="9900FF"/>
      </a:accent2>
      <a:accent3>
        <a:srgbClr val="FFD500"/>
      </a:accent3>
      <a:accent4>
        <a:srgbClr val="ED632F"/>
      </a:accent4>
      <a:accent5>
        <a:srgbClr val="243C4B"/>
      </a:accent5>
      <a:accent6>
        <a:srgbClr val="DC0080"/>
      </a:accent6>
      <a:hlink>
        <a:srgbClr val="9900FF"/>
      </a:hlink>
      <a:folHlink>
        <a:srgbClr val="ED632F"/>
      </a:folHlink>
    </a:clrScheme>
    <a:fontScheme name="Plan International">
      <a:majorFont>
        <a:latin typeface="Poppi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ed_PowerPoint_Template_English" id="{5FBF3D36-23D2-461F-B572-F3CD06A3EB54}" vid="{C57F0AF2-2C28-403E-B4E1-7B4E3DC4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6C96A2F7C19428F7F810FC83EE140" ma:contentTypeVersion="17" ma:contentTypeDescription="Create a new document." ma:contentTypeScope="" ma:versionID="d406d36f5d720efd341a8a01a18a8b80">
  <xsd:schema xmlns:xsd="http://www.w3.org/2001/XMLSchema" xmlns:xs="http://www.w3.org/2001/XMLSchema" xmlns:p="http://schemas.microsoft.com/office/2006/metadata/properties" xmlns:ns2="aac01ec9-ef68-474d-9558-d1839130a839" xmlns:ns3="e93e13c3-be3d-432c-84a5-b7c1a59f30c7" targetNamespace="http://schemas.microsoft.com/office/2006/metadata/properties" ma:root="true" ma:fieldsID="15f675d158d908010510f6e0a3425116" ns2:_="" ns3:_="">
    <xsd:import namespace="aac01ec9-ef68-474d-9558-d1839130a839"/>
    <xsd:import namespace="e93e13c3-be3d-432c-84a5-b7c1a59f3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1ec9-ef68-474d-9558-d1839130a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109c95-c5a9-46e1-a049-74d4c705e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e13c3-be3d-432c-84a5-b7c1a59f30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346e738-b0b1-4a9c-b9b7-ea188af30c2d}" ma:internalName="TaxCatchAll" ma:showField="CatchAllData" ma:web="e93e13c3-be3d-432c-84a5-b7c1a59f3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e13c3-be3d-432c-84a5-b7c1a59f30c7" xsi:nil="true"/>
    <lcf76f155ced4ddcb4097134ff3c332f xmlns="aac01ec9-ef68-474d-9558-d1839130a8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83860D-9B7C-4CE9-9D20-86B11D055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C1BEC-2675-4080-8815-01CAB6EA0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1ec9-ef68-474d-9558-d1839130a839"/>
    <ds:schemaRef ds:uri="e93e13c3-be3d-432c-84a5-b7c1a59f3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D8446A-BCE2-4A6F-9C97-09C34B3310CF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93e13c3-be3d-432c-84a5-b7c1a59f30c7"/>
    <ds:schemaRef ds:uri="aac01ec9-ef68-474d-9558-d1839130a83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1313</Words>
  <Application>Microsoft Office PowerPoint</Application>
  <PresentationFormat>Panorámica</PresentationFormat>
  <Paragraphs>123</Paragraphs>
  <Slides>38</Slides>
  <Notes>13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Calibri</vt:lpstr>
      <vt:lpstr>Georgia</vt:lpstr>
      <vt:lpstr>Poppins</vt:lpstr>
      <vt:lpstr>Times New Roman</vt:lpstr>
      <vt:lpstr>Wingdings</vt:lpstr>
      <vt:lpstr>Theme_PlanInternational</vt:lpstr>
      <vt:lpstr>El poder transfromador del deporte: Género en movimiento</vt:lpstr>
      <vt:lpstr>Índice</vt:lpstr>
      <vt:lpstr>Presentación de PowerPoint</vt:lpstr>
      <vt:lpstr>Normas</vt:lpstr>
      <vt:lpstr>Lección 1 : Sesión de orientación</vt:lpstr>
      <vt:lpstr>Pensamiento orientado a la resolución de problemas</vt:lpstr>
      <vt:lpstr>Diferencia entre género y sexo</vt:lpstr>
      <vt:lpstr>Nombra algunas cosas que son típicamente para chicas o típicamente para chicos</vt:lpstr>
      <vt:lpstr>¿Qué diferencia hay entre género y sexo? </vt:lpstr>
      <vt:lpstr>Diferencia entre género y sexo</vt:lpstr>
      <vt:lpstr>Diversidad de Género </vt:lpstr>
      <vt:lpstr>Presentación de PowerPoint</vt:lpstr>
      <vt:lpstr>Presentación de PowerPoint</vt:lpstr>
      <vt:lpstr>Presentación de PowerPoint</vt:lpstr>
      <vt:lpstr>Presentación de PowerPoint</vt:lpstr>
      <vt:lpstr>Estereotipos, prejuicios, discriminación</vt:lpstr>
      <vt:lpstr>Corre como una chica</vt:lpstr>
      <vt:lpstr>De los estereotipos a la discriminación</vt:lpstr>
      <vt:lpstr>A nivel mundial, ¿cuántas veces las chicas realizan más tareas domésticas que los chicos? </vt:lpstr>
      <vt:lpstr>A nivel mundial, ¿las chicas hacen 3 veces más las tareas domésticas que los chicos?</vt:lpstr>
      <vt:lpstr>¿Qué porcentaje de chicos y chicas de Bruselas y Valonia han experimentado conductas sexuales transgresoras en un contexto deportivo antes de los 18 años?</vt:lpstr>
      <vt:lpstr>¿El 34% de los chicos y chicas de Bruselas y Valonia ya han experimentado conductas sexuales transgresoras en un contexto deportivo antes de los 18 años?</vt:lpstr>
      <vt:lpstr>¿Qué porcentaje de víctimas de violencia de género en el mundo son mujeres? </vt:lpstr>
      <vt:lpstr>¿El 80% de las víctimas de violencia de género en el mundo son mujeres?...   (¿en el 80% de los casos, el perpetrador es un hombre?)... </vt:lpstr>
      <vt:lpstr>¿Qué porcentaje de chicas en Bélgica ya ha experimentado conductas sexuales transgresoras en espacios públicos?</vt:lpstr>
      <vt:lpstr> ¿El 91% de las chicas belgas ya han experimentado conductas sexuales transgresoras en espacios públicos?</vt:lpstr>
      <vt:lpstr>¿Qué porcentaje de personas que se identifican como LGBTQI+ afirman haber experimentado alguna vez una conducta sexual transgresora antes de los 18 años?</vt:lpstr>
      <vt:lpstr>¿El 51% de las personas que se identifican como LGBTQI+ afirman haber experimentado alguna vez una conducta sexual transgresora antes de los 18 años?</vt:lpstr>
      <vt:lpstr>¿Qué porcentaje de deportistas alemanas de élite (+16 años) ya han experimentado conductas sexuales transgresoras en un contexto deportivo? </vt:lpstr>
      <vt:lpstr> El 48% de las deportistas alemanas de élite (+16 años) ya ha experimentado una conducta sexual transgresora en un contexto deportivo?  (Entre los hombres, es el 24%)</vt:lpstr>
      <vt:lpstr>Violencia de Género</vt:lpstr>
      <vt:lpstr>¿Qué entiendes por violencia de género?</vt:lpstr>
      <vt:lpstr>¿Qué ejemplos de conducta sexual transgresora reconoces?</vt:lpstr>
      <vt:lpstr>Consentimiento entusiasta</vt:lpstr>
      <vt:lpstr>Taza de té</vt:lpstr>
      <vt:lpstr>Elementos esenciales del consentimiento</vt:lpstr>
      <vt:lpstr>Evaluación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Mena</dc:creator>
  <cp:keywords>, docId:93211ADF3E33DD6E7E55495068FE8F45</cp:keywords>
  <cp:lastModifiedBy>Clara Corts</cp:lastModifiedBy>
  <cp:revision>71</cp:revision>
  <dcterms:created xsi:type="dcterms:W3CDTF">2023-07-21T21:42:24Z</dcterms:created>
  <dcterms:modified xsi:type="dcterms:W3CDTF">2025-02-12T15:54:26Z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0x0101008256C96A2F7C19428F7F810FC83EE140</vt:lpwstr>
  </property>
</Properties>
</file>