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5" r:id="rId6"/>
    <p:sldId id="893" r:id="rId7"/>
    <p:sldId id="822" r:id="rId8"/>
    <p:sldId id="258" r:id="rId9"/>
    <p:sldId id="891" r:id="rId10"/>
    <p:sldId id="873" r:id="rId11"/>
    <p:sldId id="895" r:id="rId12"/>
    <p:sldId id="896" r:id="rId13"/>
    <p:sldId id="994" r:id="rId14"/>
    <p:sldId id="995" r:id="rId15"/>
    <p:sldId id="996" r:id="rId16"/>
    <p:sldId id="997" r:id="rId17"/>
    <p:sldId id="990" r:id="rId18"/>
    <p:sldId id="988"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1E795-1E57-7BE6-D2BD-70CCA644D74D}" v="35" dt="2025-02-12T14:48:44.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Corts" userId="a25948a5-4228-485f-a543-acf3531bdbd4" providerId="ADAL" clId="{E15B49E5-99FE-43D3-8154-853B78160B49}"/>
    <pc:docChg chg="modSld">
      <pc:chgData name="Clara Corts" userId="a25948a5-4228-485f-a543-acf3531bdbd4" providerId="ADAL" clId="{E15B49E5-99FE-43D3-8154-853B78160B49}" dt="2025-02-12T15:54:41.381" v="22" actId="20577"/>
      <pc:docMkLst>
        <pc:docMk/>
      </pc:docMkLst>
      <pc:sldChg chg="modSp">
        <pc:chgData name="Clara Corts" userId="a25948a5-4228-485f-a543-acf3531bdbd4" providerId="ADAL" clId="{E15B49E5-99FE-43D3-8154-853B78160B49}" dt="2025-02-12T15:54:41.381" v="22" actId="20577"/>
        <pc:sldMkLst>
          <pc:docMk/>
          <pc:sldMk cId="2656422667" sldId="265"/>
        </pc:sldMkLst>
        <pc:spChg chg="mod">
          <ac:chgData name="Clara Corts" userId="a25948a5-4228-485f-a543-acf3531bdbd4" providerId="ADAL" clId="{E15B49E5-99FE-43D3-8154-853B78160B49}" dt="2025-02-12T15:54:41.381" v="22" actId="20577"/>
          <ac:spMkLst>
            <pc:docMk/>
            <pc:sldMk cId="2656422667" sldId="265"/>
            <ac:spMk id="4" creationId="{34BDDC1A-64BC-1907-2425-5974B4ABAE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12/02/2025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‹Nº›</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13</a:t>
            </a:fld>
            <a:endParaRPr lang="en-IE"/>
          </a:p>
        </p:txBody>
      </p:sp>
    </p:spTree>
    <p:extLst>
      <p:ext uri="{BB962C8B-B14F-4D97-AF65-F5344CB8AC3E}">
        <p14:creationId xmlns:p14="http://schemas.microsoft.com/office/powerpoint/2010/main" val="359212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15</a:t>
            </a:fld>
            <a:endParaRPr lang="en-IE"/>
          </a:p>
        </p:txBody>
      </p:sp>
    </p:spTree>
    <p:extLst>
      <p:ext uri="{BB962C8B-B14F-4D97-AF65-F5344CB8AC3E}">
        <p14:creationId xmlns:p14="http://schemas.microsoft.com/office/powerpoint/2010/main" val="372902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12/02/2025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‹Nº›</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‹Nº›</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‹Nº›</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12/02/2025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‹Nº›</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‹Nº›</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12/02/2025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‹Nº›</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12/02/2025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‹Nº›</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12/02/2025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‹Nº›</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‹Nº›</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12/02/2025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‹Nº›</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‹Nº›</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t>12/02/2025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t>‹Nº›</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3017179" y="2376554"/>
            <a:ext cx="6148388" cy="827539"/>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527055" y="657630"/>
            <a:ext cx="9144000" cy="2387600"/>
          </a:xfrm>
        </p:spPr>
        <p:txBody>
          <a:bodyPr>
            <a:normAutofit fontScale="90000"/>
          </a:bodyPr>
          <a:lstStyle/>
          <a:p>
            <a:r>
              <a:rPr lang="es-ES" dirty="0"/>
              <a:t>El poder Transformador del deporte</a:t>
            </a:r>
            <a:br>
              <a:rPr lang="en-IE" dirty="0"/>
            </a:br>
            <a:r>
              <a:rPr lang="en-IE" sz="4000" dirty="0" err="1">
                <a:solidFill>
                  <a:schemeClr val="tx1"/>
                </a:solidFill>
              </a:rPr>
              <a:t>Género</a:t>
            </a:r>
            <a:r>
              <a:rPr lang="en-IE" sz="4000" dirty="0">
                <a:solidFill>
                  <a:schemeClr val="tx1"/>
                </a:solidFill>
              </a:rPr>
              <a:t> </a:t>
            </a:r>
            <a:r>
              <a:rPr lang="en-IE" sz="4000" dirty="0" err="1">
                <a:solidFill>
                  <a:schemeClr val="tx1"/>
                </a:solidFill>
              </a:rPr>
              <a:t>en</a:t>
            </a:r>
            <a:r>
              <a:rPr lang="en-IE" sz="4000" dirty="0">
                <a:solidFill>
                  <a:schemeClr val="tx1"/>
                </a:solidFill>
              </a:rPr>
              <a:t> </a:t>
            </a:r>
            <a:r>
              <a:rPr lang="en-IE" sz="4000" dirty="0" err="1">
                <a:solidFill>
                  <a:schemeClr val="tx1"/>
                </a:solidFill>
              </a:rPr>
              <a:t>movimiento</a:t>
            </a:r>
            <a:endParaRPr lang="en-IE" dirty="0">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3435786"/>
            <a:ext cx="9144000" cy="1655762"/>
          </a:xfrm>
        </p:spPr>
        <p:txBody>
          <a:bodyPr>
            <a:normAutofit/>
          </a:bodyPr>
          <a:lstStyle/>
          <a:p>
            <a:r>
              <a:rPr lang="nl-NL" dirty="0"/>
              <a:t>Proyecto dirigido a prevenir la violencia de género </a:t>
            </a:r>
            <a:r>
              <a:rPr lang="es-ES" dirty="0"/>
              <a:t>a través del deporte</a:t>
            </a:r>
            <a:endParaRPr lang="en-GB" dirty="0"/>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5" name="Picture 4">
            <a:extLst>
              <a:ext uri="{FF2B5EF4-FFF2-40B4-BE49-F238E27FC236}">
                <a16:creationId xmlns:a16="http://schemas.microsoft.com/office/drawing/2014/main" id="{CE796D3D-F568-46FD-B690-C304B5BFD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943" y="3914335"/>
            <a:ext cx="6466114" cy="2945770"/>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933449" y="1194594"/>
            <a:ext cx="9972676" cy="3693319"/>
          </a:xfrm>
          <a:prstGeom prst="rect">
            <a:avLst/>
          </a:prstGeom>
          <a:noFill/>
        </p:spPr>
        <p:txBody>
          <a:bodyPr wrap="square">
            <a:spAutoFit/>
          </a:bodyPr>
          <a:lstStyle/>
          <a:p>
            <a:pPr algn="just"/>
            <a:r>
              <a:rPr lang="es-ES" dirty="0">
                <a:solidFill>
                  <a:schemeClr val="bg1"/>
                </a:solidFill>
              </a:rPr>
              <a:t>Tras haber nombrado lo que observamos y lo que nos molesta de una situación, el siguiente paso consiste en expresar la emoción que nos evoca. Aunque parezca sencillo, a menudo lo que compartimos no son emociones, sino opiniones. Expresar una opinión parece más seguro porque nos hace menos vulnerables que nuestras emociones. Esto puede complicarse todavía más cuando, en lugar de estar con familia o amigos/as, nos encontramos en situaciones formales, como el instituto o el trabajo.</a:t>
            </a:r>
          </a:p>
          <a:p>
            <a:pPr algn="just"/>
            <a:endParaRPr lang="es-ES" dirty="0">
              <a:solidFill>
                <a:schemeClr val="bg1"/>
              </a:solidFill>
            </a:endParaRPr>
          </a:p>
          <a:p>
            <a:pPr algn="just"/>
            <a:r>
              <a:rPr lang="es-ES" dirty="0">
                <a:solidFill>
                  <a:schemeClr val="bg1"/>
                </a:solidFill>
              </a:rPr>
              <a:t>Si una persona juzga a otra, es probable que la segunda se ponga a la defensiva y bloquee la comunicación. Compartir nuestras emociones y necesidades genera un espacio para el diálogo donde ambas partes pueden entenderse mejor.</a:t>
            </a:r>
          </a:p>
          <a:p>
            <a:endParaRPr lang="nl-NL" dirty="0">
              <a:solidFill>
                <a:schemeClr val="bg1"/>
              </a:solidFill>
            </a:endParaRPr>
          </a:p>
          <a:p>
            <a:pPr marL="285750" indent="-285750">
              <a:buFont typeface="Arial" panose="020B0604020202020204" pitchFamily="34" charset="0"/>
              <a:buChar char="•"/>
            </a:pPr>
            <a:r>
              <a:rPr lang="es-ES" dirty="0">
                <a:solidFill>
                  <a:schemeClr val="bg1"/>
                </a:solidFill>
              </a:rPr>
              <a:t>¿Qué pensamientos expresaríais en este ejemplo?</a:t>
            </a:r>
          </a:p>
          <a:p>
            <a:pPr marL="285750" indent="-285750">
              <a:buFont typeface="Arial" panose="020B0604020202020204" pitchFamily="34" charset="0"/>
              <a:buChar char="•"/>
            </a:pPr>
            <a:r>
              <a:rPr lang="es-ES" dirty="0">
                <a:solidFill>
                  <a:schemeClr val="bg1"/>
                </a:solidFill>
              </a:rPr>
              <a:t>¿Y qué emociones expresaríais?</a:t>
            </a: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54" y="131305"/>
            <a:ext cx="6300257" cy="781050"/>
          </a:xfrm>
          <a:prstGeom prst="rect">
            <a:avLst/>
          </a:prstGeom>
        </p:spPr>
      </p:pic>
      <p:pic>
        <p:nvPicPr>
          <p:cNvPr id="2" name="Imagen 1">
            <a:extLst>
              <a:ext uri="{FF2B5EF4-FFF2-40B4-BE49-F238E27FC236}">
                <a16:creationId xmlns:a16="http://schemas.microsoft.com/office/drawing/2014/main" id="{E42C283B-4923-4C25-8644-1D08490DE570}"/>
              </a:ext>
            </a:extLst>
          </p:cNvPr>
          <p:cNvPicPr>
            <a:picLocks noChangeAspect="1"/>
          </p:cNvPicPr>
          <p:nvPr/>
        </p:nvPicPr>
        <p:blipFill>
          <a:blip r:embed="rId3"/>
          <a:stretch>
            <a:fillRect/>
          </a:stretch>
        </p:blipFill>
        <p:spPr>
          <a:xfrm>
            <a:off x="2187778" y="5170152"/>
            <a:ext cx="7816443" cy="1199176"/>
          </a:xfrm>
          <a:prstGeom prst="rect">
            <a:avLst/>
          </a:prstGeom>
        </p:spPr>
      </p:pic>
      <p:sp>
        <p:nvSpPr>
          <p:cNvPr id="3" name="Rectángulo 2">
            <a:extLst>
              <a:ext uri="{FF2B5EF4-FFF2-40B4-BE49-F238E27FC236}">
                <a16:creationId xmlns:a16="http://schemas.microsoft.com/office/drawing/2014/main" id="{1D5974C0-1DA7-4020-BF71-D4D4B6C42901}"/>
              </a:ext>
            </a:extLst>
          </p:cNvPr>
          <p:cNvSpPr/>
          <p:nvPr/>
        </p:nvSpPr>
        <p:spPr>
          <a:xfrm>
            <a:off x="933449" y="321775"/>
            <a:ext cx="5041765" cy="400110"/>
          </a:xfrm>
          <a:prstGeom prst="rect">
            <a:avLst/>
          </a:prstGeom>
        </p:spPr>
        <p:txBody>
          <a:bodyPr wrap="none">
            <a:spAutoFit/>
          </a:bodyPr>
          <a:lstStyle/>
          <a:p>
            <a:r>
              <a:rPr lang="es-ES" sz="2000" b="1" dirty="0">
                <a:solidFill>
                  <a:schemeClr val="bg1"/>
                </a:solidFill>
              </a:rPr>
              <a:t>Etapa 2: </a:t>
            </a:r>
            <a:r>
              <a:rPr lang="es-ES" sz="2000" dirty="0">
                <a:solidFill>
                  <a:schemeClr val="bg1"/>
                </a:solidFill>
              </a:rPr>
              <a:t>Expresar las emociones propias. </a:t>
            </a:r>
            <a:endParaRPr lang="nl-NL" sz="2000" dirty="0">
              <a:solidFill>
                <a:schemeClr val="bg1"/>
              </a:solidFill>
            </a:endParaRPr>
          </a:p>
        </p:txBody>
      </p:sp>
    </p:spTree>
    <p:extLst>
      <p:ext uri="{BB962C8B-B14F-4D97-AF65-F5344CB8AC3E}">
        <p14:creationId xmlns:p14="http://schemas.microsoft.com/office/powerpoint/2010/main" val="19325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754195" y="532660"/>
            <a:ext cx="9972676" cy="3877985"/>
          </a:xfrm>
          <a:prstGeom prst="rect">
            <a:avLst/>
          </a:prstGeom>
          <a:noFill/>
        </p:spPr>
        <p:txBody>
          <a:bodyPr wrap="square">
            <a:spAutoFit/>
          </a:bodyPr>
          <a:lstStyle/>
          <a:p>
            <a:r>
              <a:rPr lang="es-ES" sz="2400" b="1" dirty="0">
                <a:solidFill>
                  <a:schemeClr val="bg1"/>
                </a:solidFill>
              </a:rPr>
              <a:t>Etapa 3: </a:t>
            </a:r>
            <a:r>
              <a:rPr lang="es-ES" sz="2400" dirty="0">
                <a:solidFill>
                  <a:schemeClr val="bg1"/>
                </a:solidFill>
              </a:rPr>
              <a:t>Reconocer la necesidad tras las emociones</a:t>
            </a:r>
          </a:p>
          <a:p>
            <a:endParaRPr lang="nl-NL" sz="2400" dirty="0">
              <a:solidFill>
                <a:schemeClr val="bg1"/>
              </a:solidFill>
            </a:endParaRPr>
          </a:p>
          <a:p>
            <a:pPr algn="just"/>
            <a:r>
              <a:rPr lang="es-ES" dirty="0">
                <a:solidFill>
                  <a:schemeClr val="bg1"/>
                </a:solidFill>
              </a:rPr>
              <a:t>Reconocer la necesidad tras nuestras emociones y las de la otra persona supone entender que estas pro- vienen de necesidades cubiertas o no cubiertas. Si entendemos qué necesidad se encuentra en el origen de estas emociones, podemos comunicarnos con claridad sin culpar a nadie. Debemos reconocer nuestras propias emociones y necesidades asociadas y las de la otra persona.</a:t>
            </a:r>
          </a:p>
          <a:p>
            <a:pPr algn="just"/>
            <a:endParaRPr lang="es-ES" dirty="0">
              <a:solidFill>
                <a:schemeClr val="bg1"/>
              </a:solidFill>
            </a:endParaRPr>
          </a:p>
          <a:p>
            <a:pPr algn="just"/>
            <a:r>
              <a:rPr lang="es-ES" dirty="0">
                <a:solidFill>
                  <a:schemeClr val="bg1"/>
                </a:solidFill>
              </a:rPr>
              <a:t>Este reconocimiento lleva a un diálogo más constructivo y a un mayor entendimiento de las emociones y necesidades mutuas.</a:t>
            </a:r>
          </a:p>
          <a:p>
            <a:pPr algn="just"/>
            <a:endParaRPr lang="es-ES" dirty="0">
              <a:solidFill>
                <a:schemeClr val="bg1"/>
              </a:solidFill>
            </a:endParaRPr>
          </a:p>
          <a:p>
            <a:pPr marL="285750" indent="-285750">
              <a:buFont typeface="Arial" panose="020B0604020202020204" pitchFamily="34" charset="0"/>
              <a:buChar char="•"/>
            </a:pPr>
            <a:r>
              <a:rPr lang="es-ES" dirty="0">
                <a:solidFill>
                  <a:schemeClr val="bg1"/>
                </a:solidFill>
              </a:rPr>
              <a:t>En el ejemplo, ¿cómo culparíais a la otra persona o a vosotros/as mismos/as?</a:t>
            </a:r>
          </a:p>
          <a:p>
            <a:pPr marL="285750" indent="-285750">
              <a:buFont typeface="Arial" panose="020B0604020202020204" pitchFamily="34" charset="0"/>
              <a:buChar char="•"/>
            </a:pPr>
            <a:r>
              <a:rPr lang="es-ES" dirty="0">
                <a:solidFill>
                  <a:schemeClr val="bg1"/>
                </a:solidFill>
              </a:rPr>
              <a:t>En el ejemplo, ¿cómo describiríais vuestras necesidades y las de la otra persona?</a:t>
            </a: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26" y="225049"/>
            <a:ext cx="7857960" cy="974160"/>
          </a:xfrm>
          <a:prstGeom prst="rect">
            <a:avLst/>
          </a:prstGeom>
        </p:spPr>
      </p:pic>
      <p:pic>
        <p:nvPicPr>
          <p:cNvPr id="2" name="Imagen 1">
            <a:extLst>
              <a:ext uri="{FF2B5EF4-FFF2-40B4-BE49-F238E27FC236}">
                <a16:creationId xmlns:a16="http://schemas.microsoft.com/office/drawing/2014/main" id="{14624926-51D1-4D28-B7FC-00E8D35DAC81}"/>
              </a:ext>
            </a:extLst>
          </p:cNvPr>
          <p:cNvPicPr>
            <a:picLocks noChangeAspect="1"/>
          </p:cNvPicPr>
          <p:nvPr/>
        </p:nvPicPr>
        <p:blipFill>
          <a:blip r:embed="rId3"/>
          <a:stretch>
            <a:fillRect/>
          </a:stretch>
        </p:blipFill>
        <p:spPr>
          <a:xfrm>
            <a:off x="2723110" y="4410645"/>
            <a:ext cx="7375047" cy="2331596"/>
          </a:xfrm>
          <a:prstGeom prst="rect">
            <a:avLst/>
          </a:prstGeom>
        </p:spPr>
      </p:pic>
    </p:spTree>
    <p:extLst>
      <p:ext uri="{BB962C8B-B14F-4D97-AF65-F5344CB8AC3E}">
        <p14:creationId xmlns:p14="http://schemas.microsoft.com/office/powerpoint/2010/main" val="370732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819149" y="324027"/>
            <a:ext cx="9972676" cy="4708981"/>
          </a:xfrm>
          <a:prstGeom prst="rect">
            <a:avLst/>
          </a:prstGeom>
          <a:noFill/>
        </p:spPr>
        <p:txBody>
          <a:bodyPr wrap="square">
            <a:spAutoFit/>
          </a:bodyPr>
          <a:lstStyle/>
          <a:p>
            <a:r>
              <a:rPr lang="nl-NL" sz="2400" b="1" dirty="0">
                <a:solidFill>
                  <a:schemeClr val="bg1"/>
                </a:solidFill>
              </a:rPr>
              <a:t>Etapa 4: </a:t>
            </a:r>
            <a:r>
              <a:rPr lang="nl-NL" sz="2400" dirty="0">
                <a:solidFill>
                  <a:schemeClr val="bg1"/>
                </a:solidFill>
              </a:rPr>
              <a:t>Identificar tus necesidades</a:t>
            </a:r>
          </a:p>
          <a:p>
            <a:endParaRPr lang="nl-NL" sz="2400" dirty="0">
              <a:solidFill>
                <a:schemeClr val="bg1"/>
              </a:solidFill>
            </a:endParaRPr>
          </a:p>
          <a:p>
            <a:pPr algn="just"/>
            <a:r>
              <a:rPr lang="es-ES" dirty="0">
                <a:solidFill>
                  <a:schemeClr val="bg1"/>
                </a:solidFill>
              </a:rPr>
              <a:t>Pedir que se cubran nuestras necesidades supone comunicarlas de una forma clara y respetuosa de forma que nuestro/a interlocutor/a las entienda sin sentirlas como una exigencia. Es importante empezar por reconocer nuestras emociones y necesidades y después transformarlas en una petición específica.</a:t>
            </a:r>
          </a:p>
          <a:p>
            <a:pPr algn="just"/>
            <a:endParaRPr lang="es-ES" dirty="0">
              <a:solidFill>
                <a:schemeClr val="bg1"/>
              </a:solidFill>
            </a:endParaRPr>
          </a:p>
          <a:p>
            <a:pPr algn="just"/>
            <a:r>
              <a:rPr lang="es-ES" dirty="0">
                <a:solidFill>
                  <a:schemeClr val="bg1"/>
                </a:solidFill>
              </a:rPr>
              <a:t>Al expresarnos de esta manera, invitamos a la otra persona a cooperar y a responder desde la empatía. Nos ayuda a mantener la comunicación abierta, honesta y conectada.</a:t>
            </a:r>
          </a:p>
          <a:p>
            <a:pPr algn="just"/>
            <a:endParaRPr lang="es-ES" dirty="0">
              <a:solidFill>
                <a:schemeClr val="bg1"/>
              </a:solidFill>
            </a:endParaRPr>
          </a:p>
          <a:p>
            <a:pPr algn="just"/>
            <a:r>
              <a:rPr lang="es-ES" dirty="0">
                <a:solidFill>
                  <a:schemeClr val="bg1"/>
                </a:solidFill>
              </a:rPr>
              <a:t>Al hacer esto, es importante utilizar las palabras adecuadas, un lenguaje positivo, pedir acciones concretas a corto plazo y vincularlas a la emoción de la que se desprenden. Cuando lo hagamos, debemos ser específicos, pero no preceptivos:</a:t>
            </a:r>
          </a:p>
          <a:p>
            <a:pPr algn="just"/>
            <a:endParaRPr lang="nl-NL" dirty="0">
              <a:solidFill>
                <a:schemeClr val="bg1"/>
              </a:solidFill>
            </a:endParaRPr>
          </a:p>
          <a:p>
            <a:pPr marL="285750" indent="-285750">
              <a:buFont typeface="Arial" panose="020B0604020202020204" pitchFamily="34" charset="0"/>
              <a:buChar char="•"/>
            </a:pPr>
            <a:r>
              <a:rPr lang="es-ES" dirty="0">
                <a:solidFill>
                  <a:schemeClr val="bg1"/>
                </a:solidFill>
              </a:rPr>
              <a:t>¿Qué acción podrías pedir en la situación del ejemplo?</a:t>
            </a:r>
          </a:p>
          <a:p>
            <a:pPr marL="285750" indent="-285750">
              <a:buFont typeface="Arial" panose="020B0604020202020204" pitchFamily="34" charset="0"/>
              <a:buChar char="•"/>
            </a:pPr>
            <a:r>
              <a:rPr lang="es-ES" dirty="0">
                <a:solidFill>
                  <a:schemeClr val="bg1"/>
                </a:solidFill>
              </a:rPr>
              <a:t>¿A qué deberías prestarle atención? ¿A qué no deberías?</a:t>
            </a: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60" y="161644"/>
            <a:ext cx="6300257" cy="781050"/>
          </a:xfrm>
          <a:prstGeom prst="rect">
            <a:avLst/>
          </a:prstGeom>
        </p:spPr>
      </p:pic>
      <p:pic>
        <p:nvPicPr>
          <p:cNvPr id="2" name="Imagen 1">
            <a:extLst>
              <a:ext uri="{FF2B5EF4-FFF2-40B4-BE49-F238E27FC236}">
                <a16:creationId xmlns:a16="http://schemas.microsoft.com/office/drawing/2014/main" id="{1F519D92-A6C5-416B-9142-D9D5141601DB}"/>
              </a:ext>
            </a:extLst>
          </p:cNvPr>
          <p:cNvPicPr>
            <a:picLocks noChangeAspect="1"/>
          </p:cNvPicPr>
          <p:nvPr/>
        </p:nvPicPr>
        <p:blipFill>
          <a:blip r:embed="rId3"/>
          <a:stretch>
            <a:fillRect/>
          </a:stretch>
        </p:blipFill>
        <p:spPr>
          <a:xfrm>
            <a:off x="3176137" y="5108540"/>
            <a:ext cx="5997680" cy="1313777"/>
          </a:xfrm>
          <a:prstGeom prst="rect">
            <a:avLst/>
          </a:prstGeom>
        </p:spPr>
      </p:pic>
    </p:spTree>
    <p:extLst>
      <p:ext uri="{BB962C8B-B14F-4D97-AF65-F5344CB8AC3E}">
        <p14:creationId xmlns:p14="http://schemas.microsoft.com/office/powerpoint/2010/main" val="28577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s-ES" dirty="0"/>
              <a:t>Empecemos</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13</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61937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659916" y="2231553"/>
            <a:ext cx="10315575" cy="3254137"/>
          </a:xfrm>
          <a:prstGeom prst="rect">
            <a:avLst/>
          </a:prstGeom>
        </p:spPr>
        <p:txBody>
          <a:bodyPr vert="horz" lIns="91440" tIns="45720" rIns="91440" bIns="45720" rtlCol="0" anchor="ctr">
            <a:noAutofit/>
          </a:bodyPr>
          <a:lstStyle/>
          <a:p>
            <a:pPr>
              <a:lnSpc>
                <a:spcPct val="120000"/>
              </a:lnSpc>
              <a:spcBef>
                <a:spcPct val="0"/>
              </a:spcBef>
              <a:spcAft>
                <a:spcPts val="600"/>
              </a:spcAft>
            </a:pPr>
            <a:endParaRPr lang="nl-NL" sz="2000" dirty="0">
              <a:solidFill>
                <a:schemeClr val="accent6">
                  <a:lumMod val="10000"/>
                </a:schemeClr>
              </a:solidFill>
              <a:latin typeface="+mj-lt"/>
              <a:ea typeface="+mj-ea"/>
              <a:cs typeface="+mj-cs"/>
            </a:endParaRPr>
          </a:p>
          <a:p>
            <a:pPr marL="180975" indent="-180975">
              <a:lnSpc>
                <a:spcPct val="120000"/>
              </a:lnSpc>
              <a:spcBef>
                <a:spcPct val="0"/>
              </a:spcBef>
              <a:spcAft>
                <a:spcPts val="600"/>
              </a:spcAft>
              <a:buFont typeface="Arial" panose="020B0604020202020204" pitchFamily="34" charset="0"/>
              <a:buChar char="•"/>
            </a:pPr>
            <a:r>
              <a:rPr lang="es-ES" sz="2000" dirty="0">
                <a:solidFill>
                  <a:schemeClr val="accent6">
                    <a:lumMod val="10000"/>
                  </a:schemeClr>
                </a:solidFill>
                <a:latin typeface="+mj-lt"/>
                <a:ea typeface="+mj-ea"/>
                <a:cs typeface="+mj-cs"/>
              </a:rPr>
              <a:t>Comenta con el grupo si el caso de estudio implica VG o no.</a:t>
            </a:r>
          </a:p>
          <a:p>
            <a:pPr marL="180975" indent="-180975">
              <a:lnSpc>
                <a:spcPct val="120000"/>
              </a:lnSpc>
              <a:spcBef>
                <a:spcPct val="0"/>
              </a:spcBef>
              <a:spcAft>
                <a:spcPts val="600"/>
              </a:spcAft>
              <a:buFont typeface="Arial" panose="020B0604020202020204" pitchFamily="34" charset="0"/>
              <a:buChar char="•"/>
            </a:pPr>
            <a:r>
              <a:rPr lang="es-ES" sz="2000" dirty="0">
                <a:solidFill>
                  <a:schemeClr val="accent6">
                    <a:lumMod val="10000"/>
                  </a:schemeClr>
                </a:solidFill>
                <a:latin typeface="+mj-lt"/>
                <a:ea typeface="+mj-ea"/>
                <a:cs typeface="+mj-cs"/>
              </a:rPr>
              <a:t>Aplica las técnicas de comunicación no violenta.</a:t>
            </a:r>
          </a:p>
          <a:p>
            <a:pPr marL="180975" indent="-180975">
              <a:lnSpc>
                <a:spcPct val="120000"/>
              </a:lnSpc>
              <a:spcBef>
                <a:spcPct val="0"/>
              </a:spcBef>
              <a:spcAft>
                <a:spcPts val="600"/>
              </a:spcAft>
              <a:buFont typeface="Arial" panose="020B0604020202020204" pitchFamily="34" charset="0"/>
              <a:buChar char="•"/>
            </a:pPr>
            <a:r>
              <a:rPr lang="es-ES" sz="2000" dirty="0">
                <a:solidFill>
                  <a:schemeClr val="accent6">
                    <a:lumMod val="10000"/>
                  </a:schemeClr>
                </a:solidFill>
                <a:latin typeface="+mj-lt"/>
                <a:ea typeface="+mj-ea"/>
                <a:cs typeface="+mj-cs"/>
              </a:rPr>
              <a:t>Cada miembro del grupo debe prepararse la conversación de forma individual haciendo las siguientes preguntas de comunicación no violenta:</a:t>
            </a:r>
          </a:p>
          <a:p>
            <a:pPr marL="180975" indent="-180975">
              <a:lnSpc>
                <a:spcPct val="120000"/>
              </a:lnSpc>
              <a:spcBef>
                <a:spcPct val="0"/>
              </a:spcBef>
              <a:spcAft>
                <a:spcPts val="600"/>
              </a:spcAft>
              <a:buFont typeface="Arial" panose="020B0604020202020204" pitchFamily="34" charset="0"/>
              <a:buChar char="•"/>
            </a:pPr>
            <a:endParaRPr lang="nl-NL" sz="2000" dirty="0">
              <a:solidFill>
                <a:schemeClr val="accent6">
                  <a:lumMod val="10000"/>
                </a:schemeClr>
              </a:solidFill>
              <a:latin typeface="+mj-lt"/>
              <a:ea typeface="+mj-ea"/>
              <a:cs typeface="+mj-cs"/>
            </a:endParaRPr>
          </a:p>
          <a:p>
            <a:pPr lvl="1">
              <a:lnSpc>
                <a:spcPct val="90000"/>
              </a:lnSpc>
              <a:spcBef>
                <a:spcPct val="0"/>
              </a:spcBef>
              <a:spcAft>
                <a:spcPts val="600"/>
              </a:spcAft>
            </a:pPr>
            <a:endParaRPr lang="nl-NL" sz="2000" dirty="0">
              <a:solidFill>
                <a:schemeClr val="accent6">
                  <a:lumMod val="10000"/>
                </a:schemeClr>
              </a:solidFill>
              <a:latin typeface="+mj-lt"/>
              <a:ea typeface="+mj-ea"/>
              <a:cs typeface="+mj-cs"/>
            </a:endParaRPr>
          </a:p>
          <a:p>
            <a:pPr lvl="1">
              <a:lnSpc>
                <a:spcPct val="90000"/>
              </a:lnSpc>
              <a:spcBef>
                <a:spcPct val="0"/>
              </a:spcBef>
              <a:spcAft>
                <a:spcPts val="600"/>
              </a:spcAft>
            </a:pPr>
            <a:r>
              <a:rPr lang="nl-NL" sz="2000" dirty="0">
                <a:solidFill>
                  <a:schemeClr val="accent6">
                    <a:lumMod val="10000"/>
                  </a:schemeClr>
                </a:solidFill>
                <a:latin typeface="+mj-lt"/>
                <a:ea typeface="+mj-ea"/>
                <a:cs typeface="+mj-cs"/>
              </a:rPr>
              <a:t>- </a:t>
            </a:r>
            <a:r>
              <a:rPr lang="es-ES" sz="2000" dirty="0">
                <a:solidFill>
                  <a:schemeClr val="accent6">
                    <a:lumMod val="10000"/>
                  </a:schemeClr>
                </a:solidFill>
                <a:latin typeface="+mj-lt"/>
                <a:ea typeface="+mj-ea"/>
                <a:cs typeface="+mj-cs"/>
              </a:rPr>
              <a:t>¿Qué he observado?</a:t>
            </a:r>
          </a:p>
          <a:p>
            <a:pPr lvl="1">
              <a:lnSpc>
                <a:spcPct val="90000"/>
              </a:lnSpc>
              <a:spcBef>
                <a:spcPct val="0"/>
              </a:spcBef>
              <a:spcAft>
                <a:spcPts val="600"/>
              </a:spcAft>
            </a:pPr>
            <a:r>
              <a:rPr lang="es-ES" sz="2000" dirty="0">
                <a:solidFill>
                  <a:schemeClr val="accent6">
                    <a:lumMod val="10000"/>
                  </a:schemeClr>
                </a:solidFill>
                <a:latin typeface="+mj-lt"/>
                <a:ea typeface="+mj-ea"/>
                <a:cs typeface="+mj-cs"/>
              </a:rPr>
              <a:t>- ¿Cómo me siento respecto a lo que he observado?</a:t>
            </a:r>
          </a:p>
          <a:p>
            <a:pPr lvl="1">
              <a:lnSpc>
                <a:spcPct val="90000"/>
              </a:lnSpc>
              <a:spcBef>
                <a:spcPct val="0"/>
              </a:spcBef>
              <a:spcAft>
                <a:spcPts val="600"/>
              </a:spcAft>
            </a:pPr>
            <a:r>
              <a:rPr lang="es-ES" sz="2000" dirty="0">
                <a:solidFill>
                  <a:schemeClr val="accent6">
                    <a:lumMod val="10000"/>
                  </a:schemeClr>
                </a:solidFill>
                <a:latin typeface="+mj-lt"/>
                <a:ea typeface="+mj-ea"/>
                <a:cs typeface="+mj-cs"/>
              </a:rPr>
              <a:t>- ¿Qué necesidad subyace a mis emociones o a las de la otra persona?</a:t>
            </a:r>
          </a:p>
          <a:p>
            <a:pPr lvl="1">
              <a:lnSpc>
                <a:spcPct val="90000"/>
              </a:lnSpc>
              <a:spcBef>
                <a:spcPct val="0"/>
              </a:spcBef>
              <a:spcAft>
                <a:spcPts val="600"/>
              </a:spcAft>
            </a:pPr>
            <a:r>
              <a:rPr lang="es-ES" sz="2000" dirty="0">
                <a:solidFill>
                  <a:schemeClr val="accent6">
                    <a:lumMod val="10000"/>
                  </a:schemeClr>
                </a:solidFill>
                <a:latin typeface="+mj-lt"/>
                <a:ea typeface="+mj-ea"/>
                <a:cs typeface="+mj-cs"/>
              </a:rPr>
              <a:t>- ¿Cómo puedo traducir esta necesidad en una acción viable</a:t>
            </a:r>
          </a:p>
        </p:txBody>
      </p:sp>
      <p:pic>
        <p:nvPicPr>
          <p:cNvPr id="11" name="Picture 10" descr="A purple curved line on a black background&#10;&#10;Description automatically generated">
            <a:extLst>
              <a:ext uri="{FF2B5EF4-FFF2-40B4-BE49-F238E27FC236}">
                <a16:creationId xmlns:a16="http://schemas.microsoft.com/office/drawing/2014/main" id="{F29A016A-4986-5D56-8209-956FBB447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80000">
            <a:off x="1555004" y="1039202"/>
            <a:ext cx="1861328" cy="706139"/>
          </a:xfrm>
          <a:prstGeom prst="rect">
            <a:avLst/>
          </a:prstGeom>
        </p:spPr>
      </p:pic>
      <p:sp>
        <p:nvSpPr>
          <p:cNvPr id="2" name="Rectángulo 1">
            <a:extLst>
              <a:ext uri="{FF2B5EF4-FFF2-40B4-BE49-F238E27FC236}">
                <a16:creationId xmlns:a16="http://schemas.microsoft.com/office/drawing/2014/main" id="{C832E9EB-69E6-4EFC-A4CF-D23622FE683C}"/>
              </a:ext>
            </a:extLst>
          </p:cNvPr>
          <p:cNvSpPr/>
          <p:nvPr/>
        </p:nvSpPr>
        <p:spPr>
          <a:xfrm>
            <a:off x="231483" y="231259"/>
            <a:ext cx="3565400" cy="584775"/>
          </a:xfrm>
          <a:prstGeom prst="rect">
            <a:avLst/>
          </a:prstGeom>
        </p:spPr>
        <p:txBody>
          <a:bodyPr wrap="none">
            <a:spAutoFit/>
          </a:bodyPr>
          <a:lstStyle/>
          <a:p>
            <a:r>
              <a:rPr lang="en-US" sz="3200" b="1" dirty="0">
                <a:solidFill>
                  <a:srgbClr val="7ED1E2"/>
                </a:solidFill>
                <a:latin typeface="+mj-lt"/>
                <a:ea typeface="+mj-ea"/>
                <a:cs typeface="+mj-cs"/>
              </a:rPr>
              <a:t>ACTUALIZACIÓN</a:t>
            </a:r>
            <a:endParaRPr lang="es-ES" sz="3200" dirty="0"/>
          </a:p>
        </p:txBody>
      </p:sp>
    </p:spTree>
    <p:extLst>
      <p:ext uri="{BB962C8B-B14F-4D97-AF65-F5344CB8AC3E}">
        <p14:creationId xmlns:p14="http://schemas.microsoft.com/office/powerpoint/2010/main" val="294485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a:xfrm>
            <a:off x="838200" y="365125"/>
            <a:ext cx="10515600" cy="1325563"/>
          </a:xfrm>
        </p:spPr>
        <p:txBody>
          <a:bodyPr anchor="ctr">
            <a:normAutofit/>
          </a:bodyPr>
          <a:lstStyle/>
          <a:p>
            <a:r>
              <a:rPr lang="en-GB" dirty="0" err="1"/>
              <a:t>Evaluación</a:t>
            </a:r>
            <a:endParaRPr lang="en-GB" dirty="0"/>
          </a:p>
        </p:txBody>
      </p:sp>
      <p:pic>
        <p:nvPicPr>
          <p:cNvPr id="11" name="Graphic 10" descr="Raised hand outline">
            <a:extLst>
              <a:ext uri="{FF2B5EF4-FFF2-40B4-BE49-F238E27FC236}">
                <a16:creationId xmlns:a16="http://schemas.microsoft.com/office/drawing/2014/main" id="{B1F0FF50-4562-D64F-1C49-29552BE58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400" y="1905794"/>
            <a:ext cx="5014516" cy="5014516"/>
          </a:xfrm>
          <a:prstGeom prst="rect">
            <a:avLst/>
          </a:prstGeom>
        </p:spPr>
      </p:pic>
      <p:sp>
        <p:nvSpPr>
          <p:cNvPr id="18" name="TextBox 17">
            <a:extLst>
              <a:ext uri="{FF2B5EF4-FFF2-40B4-BE49-F238E27FC236}">
                <a16:creationId xmlns:a16="http://schemas.microsoft.com/office/drawing/2014/main" id="{90F90771-D556-E0CD-A571-B23A0E1599B6}"/>
              </a:ext>
            </a:extLst>
          </p:cNvPr>
          <p:cNvSpPr txBox="1"/>
          <p:nvPr/>
        </p:nvSpPr>
        <p:spPr>
          <a:xfrm>
            <a:off x="8419400" y="3997554"/>
            <a:ext cx="2405925" cy="646331"/>
          </a:xfrm>
          <a:prstGeom prst="rect">
            <a:avLst/>
          </a:prstGeom>
          <a:noFill/>
        </p:spPr>
        <p:txBody>
          <a:bodyPr wrap="square">
            <a:spAutoFit/>
          </a:bodyPr>
          <a:lstStyle/>
          <a:p>
            <a:r>
              <a:rPr lang="nl-NL" dirty="0">
                <a:solidFill>
                  <a:schemeClr val="bg1"/>
                </a:solidFill>
              </a:rPr>
              <a:t>Me ha gustado mucho </a:t>
            </a:r>
            <a:endParaRPr lang="en-GB" dirty="0">
              <a:solidFill>
                <a:schemeClr val="bg1"/>
              </a:solidFill>
            </a:endParaRPr>
          </a:p>
        </p:txBody>
      </p:sp>
      <p:sp>
        <p:nvSpPr>
          <p:cNvPr id="23" name="TextBox 22">
            <a:extLst>
              <a:ext uri="{FF2B5EF4-FFF2-40B4-BE49-F238E27FC236}">
                <a16:creationId xmlns:a16="http://schemas.microsoft.com/office/drawing/2014/main" id="{2244D8C7-EA68-D9A3-F612-C418B786EE30}"/>
              </a:ext>
            </a:extLst>
          </p:cNvPr>
          <p:cNvSpPr txBox="1"/>
          <p:nvPr/>
        </p:nvSpPr>
        <p:spPr>
          <a:xfrm>
            <a:off x="7984497" y="1963792"/>
            <a:ext cx="2267445" cy="646331"/>
          </a:xfrm>
          <a:prstGeom prst="rect">
            <a:avLst/>
          </a:prstGeom>
          <a:noFill/>
        </p:spPr>
        <p:txBody>
          <a:bodyPr wrap="square">
            <a:spAutoFit/>
          </a:bodyPr>
          <a:lstStyle/>
          <a:p>
            <a:r>
              <a:rPr lang="es-ES">
                <a:solidFill>
                  <a:schemeClr val="bg1"/>
                </a:solidFill>
              </a:rPr>
              <a:t>Debemos tener cuidado con esto </a:t>
            </a:r>
            <a:endParaRPr lang="en-GB" dirty="0">
              <a:solidFill>
                <a:schemeClr val="bg1"/>
              </a:solidFill>
            </a:endParaRPr>
          </a:p>
        </p:txBody>
      </p:sp>
      <p:sp>
        <p:nvSpPr>
          <p:cNvPr id="25" name="TextBox 24">
            <a:extLst>
              <a:ext uri="{FF2B5EF4-FFF2-40B4-BE49-F238E27FC236}">
                <a16:creationId xmlns:a16="http://schemas.microsoft.com/office/drawing/2014/main" id="{8D6246CF-A2F2-BE99-3961-26D368F3121A}"/>
              </a:ext>
            </a:extLst>
          </p:cNvPr>
          <p:cNvSpPr txBox="1"/>
          <p:nvPr/>
        </p:nvSpPr>
        <p:spPr>
          <a:xfrm>
            <a:off x="4462519" y="862549"/>
            <a:ext cx="2267445" cy="369332"/>
          </a:xfrm>
          <a:prstGeom prst="rect">
            <a:avLst/>
          </a:prstGeom>
          <a:noFill/>
        </p:spPr>
        <p:txBody>
          <a:bodyPr wrap="square">
            <a:spAutoFit/>
          </a:bodyPr>
          <a:lstStyle/>
          <a:p>
            <a:r>
              <a:rPr lang="es-ES" dirty="0">
                <a:solidFill>
                  <a:schemeClr val="bg1"/>
                </a:solidFill>
              </a:rPr>
              <a:t>No me ha gustado</a:t>
            </a:r>
            <a:endParaRPr lang="en-GB" dirty="0">
              <a:solidFill>
                <a:schemeClr val="bg1"/>
              </a:solidFill>
            </a:endParaRPr>
          </a:p>
        </p:txBody>
      </p:sp>
      <p:sp>
        <p:nvSpPr>
          <p:cNvPr id="29" name="TextBox 28">
            <a:extLst>
              <a:ext uri="{FF2B5EF4-FFF2-40B4-BE49-F238E27FC236}">
                <a16:creationId xmlns:a16="http://schemas.microsoft.com/office/drawing/2014/main" id="{869F1AF9-8F41-55B8-61EC-35A1A148BBE4}"/>
              </a:ext>
            </a:extLst>
          </p:cNvPr>
          <p:cNvSpPr txBox="1"/>
          <p:nvPr/>
        </p:nvSpPr>
        <p:spPr>
          <a:xfrm>
            <a:off x="441470" y="3351223"/>
            <a:ext cx="2722023" cy="646331"/>
          </a:xfrm>
          <a:prstGeom prst="rect">
            <a:avLst/>
          </a:prstGeom>
          <a:noFill/>
        </p:spPr>
        <p:txBody>
          <a:bodyPr wrap="square">
            <a:spAutoFit/>
          </a:bodyPr>
          <a:lstStyle/>
          <a:p>
            <a:r>
              <a:rPr lang="es-ES" dirty="0">
                <a:solidFill>
                  <a:schemeClr val="bg1"/>
                </a:solidFill>
              </a:rPr>
              <a:t>Esto podría haber recibido más atención</a:t>
            </a:r>
            <a:endParaRPr lang="en-GB" dirty="0">
              <a:solidFill>
                <a:schemeClr val="bg1"/>
              </a:solidFill>
            </a:endParaRPr>
          </a:p>
        </p:txBody>
      </p:sp>
      <p:sp>
        <p:nvSpPr>
          <p:cNvPr id="33" name="TextBox 32">
            <a:extLst>
              <a:ext uri="{FF2B5EF4-FFF2-40B4-BE49-F238E27FC236}">
                <a16:creationId xmlns:a16="http://schemas.microsoft.com/office/drawing/2014/main" id="{C0DC1B75-814A-8739-956D-FBF4A3FA4A61}"/>
              </a:ext>
            </a:extLst>
          </p:cNvPr>
          <p:cNvSpPr txBox="1"/>
          <p:nvPr/>
        </p:nvSpPr>
        <p:spPr>
          <a:xfrm>
            <a:off x="665990" y="1823719"/>
            <a:ext cx="2840829" cy="646331"/>
          </a:xfrm>
          <a:prstGeom prst="rect">
            <a:avLst/>
          </a:prstGeom>
          <a:noFill/>
        </p:spPr>
        <p:txBody>
          <a:bodyPr wrap="square">
            <a:spAutoFit/>
          </a:bodyPr>
          <a:lstStyle/>
          <a:p>
            <a:r>
              <a:rPr lang="nl-NL" dirty="0">
                <a:solidFill>
                  <a:schemeClr val="bg1"/>
                </a:solidFill>
              </a:rPr>
              <a:t>Definitivamente debemos mantener esto</a:t>
            </a:r>
            <a:endParaRPr lang="en-GB" dirty="0">
              <a:solidFill>
                <a:schemeClr val="bg1"/>
              </a:solidFill>
            </a:endParaRPr>
          </a:p>
        </p:txBody>
      </p:sp>
      <p:cxnSp>
        <p:nvCxnSpPr>
          <p:cNvPr id="41" name="Straight Connector 40">
            <a:extLst>
              <a:ext uri="{FF2B5EF4-FFF2-40B4-BE49-F238E27FC236}">
                <a16:creationId xmlns:a16="http://schemas.microsoft.com/office/drawing/2014/main" id="{4182074A-4CE7-AB02-BA85-83D8C6B690CA}"/>
              </a:ext>
            </a:extLst>
          </p:cNvPr>
          <p:cNvCxnSpPr>
            <a:cxnSpLocks/>
          </p:cNvCxnSpPr>
          <p:nvPr/>
        </p:nvCxnSpPr>
        <p:spPr>
          <a:xfrm>
            <a:off x="3207988" y="2416807"/>
            <a:ext cx="1506887" cy="319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060D71-AF88-5158-128C-0C160C1387D2}"/>
              </a:ext>
            </a:extLst>
          </p:cNvPr>
          <p:cNvCxnSpPr>
            <a:cxnSpLocks/>
          </p:cNvCxnSpPr>
          <p:nvPr/>
        </p:nvCxnSpPr>
        <p:spPr>
          <a:xfrm>
            <a:off x="3088587" y="3767235"/>
            <a:ext cx="1130988" cy="675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3C10A-E81B-EE68-CB0B-DA3CF81112FF}"/>
              </a:ext>
            </a:extLst>
          </p:cNvPr>
          <p:cNvCxnSpPr>
            <a:cxnSpLocks/>
          </p:cNvCxnSpPr>
          <p:nvPr/>
        </p:nvCxnSpPr>
        <p:spPr>
          <a:xfrm flipV="1">
            <a:off x="6427439" y="2378605"/>
            <a:ext cx="1528856" cy="304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EDECC2-7AD9-5A23-FC11-208FAE8BCDC4}"/>
              </a:ext>
            </a:extLst>
          </p:cNvPr>
          <p:cNvCxnSpPr>
            <a:cxnSpLocks/>
            <a:endCxn id="18" idx="1"/>
          </p:cNvCxnSpPr>
          <p:nvPr/>
        </p:nvCxnSpPr>
        <p:spPr>
          <a:xfrm>
            <a:off x="7213837" y="4069470"/>
            <a:ext cx="1205563" cy="2512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036051-C668-9D0C-AD26-C42ADD0414EF}"/>
              </a:ext>
            </a:extLst>
          </p:cNvPr>
          <p:cNvCxnSpPr>
            <a:cxnSpLocks/>
          </p:cNvCxnSpPr>
          <p:nvPr/>
        </p:nvCxnSpPr>
        <p:spPr>
          <a:xfrm>
            <a:off x="5596242" y="1332608"/>
            <a:ext cx="0" cy="76863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6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dirty="0"/>
              <a:t>Gracias</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480071" y="3894549"/>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4308161" y="4078794"/>
            <a:ext cx="4509654" cy="1143291"/>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dirty="0" err="1"/>
              <a:t>Índice</a:t>
            </a:r>
            <a:endParaRPr lang="en-IE" dirty="0"/>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vert="horz" lIns="91440" tIns="45720" rIns="91440" bIns="45720" rtlCol="0" anchor="t">
            <a:normAutofit/>
          </a:bodyPr>
          <a:lstStyle/>
          <a:p>
            <a:pPr marL="0" indent="0">
              <a:lnSpc>
                <a:spcPct val="100000"/>
              </a:lnSpc>
              <a:spcBef>
                <a:spcPts val="0"/>
              </a:spcBef>
              <a:buNone/>
            </a:pPr>
            <a:r>
              <a:rPr lang="es-ES" sz="2400" dirty="0"/>
              <a:t>Lección 1: Sesión </a:t>
            </a:r>
            <a:r>
              <a:rPr lang="es-ES" sz="2400"/>
              <a:t>de orientación</a:t>
            </a:r>
            <a:endParaRPr lang="es-ES" sz="2400" dirty="0"/>
          </a:p>
          <a:p>
            <a:pPr marL="0" indent="0">
              <a:lnSpc>
                <a:spcPct val="100000"/>
              </a:lnSpc>
              <a:spcBef>
                <a:spcPts val="0"/>
              </a:spcBef>
              <a:buNone/>
            </a:pPr>
            <a:r>
              <a:rPr lang="es-ES" sz="2400" dirty="0"/>
              <a:t>Lección 2: Mentalización</a:t>
            </a:r>
          </a:p>
          <a:p>
            <a:pPr marL="0" indent="0">
              <a:lnSpc>
                <a:spcPct val="100000"/>
              </a:lnSpc>
              <a:spcBef>
                <a:spcPts val="0"/>
              </a:spcBef>
              <a:buNone/>
            </a:pPr>
            <a:r>
              <a:rPr lang="es-ES" sz="2400" dirty="0"/>
              <a:t>Lección 3: Comunicación no violenta</a:t>
            </a:r>
          </a:p>
          <a:p>
            <a:pPr marL="0" indent="0">
              <a:lnSpc>
                <a:spcPct val="100000"/>
              </a:lnSpc>
              <a:spcBef>
                <a:spcPts val="0"/>
              </a:spcBef>
              <a:buNone/>
            </a:pPr>
            <a:r>
              <a:rPr lang="es-ES" sz="2400" dirty="0"/>
              <a:t>Lección 4: Regulación emocional </a:t>
            </a:r>
          </a:p>
          <a:p>
            <a:pPr marL="0" indent="0">
              <a:lnSpc>
                <a:spcPct val="100000"/>
              </a:lnSpc>
              <a:spcBef>
                <a:spcPts val="0"/>
              </a:spcBef>
              <a:buNone/>
            </a:pPr>
            <a:r>
              <a:rPr lang="es-ES" sz="2400" dirty="0"/>
              <a:t>Lección 5: Estrategias de reacción</a:t>
            </a:r>
          </a:p>
          <a:p>
            <a:pPr marL="0" indent="0">
              <a:lnSpc>
                <a:spcPct val="100000"/>
              </a:lnSpc>
              <a:spcBef>
                <a:spcPts val="0"/>
              </a:spcBef>
              <a:buNone/>
            </a:pPr>
            <a:endParaRPr lang="nl-BE" sz="1600" dirty="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8584" y="4075043"/>
            <a:ext cx="4152745" cy="98707"/>
          </a:xfrm>
          <a:prstGeom prst="rect">
            <a:avLst/>
          </a:prstGeom>
        </p:spPr>
      </p:pic>
      <p:pic>
        <p:nvPicPr>
          <p:cNvPr id="11" name="Graphic 10">
            <a:extLst>
              <a:ext uri="{FF2B5EF4-FFF2-40B4-BE49-F238E27FC236}">
                <a16:creationId xmlns:a16="http://schemas.microsoft.com/office/drawing/2014/main" id="{534A4DCF-2A77-4385-DC69-7B64D6C9A2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0752" y="3836093"/>
            <a:ext cx="4152745" cy="9870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Belgium </a:t>
            </a:r>
          </a:p>
        </p:txBody>
      </p:sp>
    </p:spTree>
    <p:extLst>
      <p:ext uri="{BB962C8B-B14F-4D97-AF65-F5344CB8AC3E}">
        <p14:creationId xmlns:p14="http://schemas.microsoft.com/office/powerpoint/2010/main" val="265642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280250-4562-105E-DD84-A71B27AD91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Los 9 pasos del pensamiento orientado a la resolución de problemas</a:t>
            </a:r>
            <a:endParaRPr lang="en-IE" dirty="0"/>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780333" y="2852749"/>
            <a:ext cx="3528638" cy="2618989"/>
          </a:xfrm>
          <a:prstGeom prst="rect">
            <a:avLst/>
          </a:prstGeom>
        </p:spPr>
      </p:pic>
      <p:pic>
        <p:nvPicPr>
          <p:cNvPr id="6" name="Imagen 5">
            <a:extLst>
              <a:ext uri="{FF2B5EF4-FFF2-40B4-BE49-F238E27FC236}">
                <a16:creationId xmlns:a16="http://schemas.microsoft.com/office/drawing/2014/main" id="{5356F8D4-3610-4321-9438-6A4263A7D2D8}"/>
              </a:ext>
            </a:extLst>
          </p:cNvPr>
          <p:cNvPicPr>
            <a:picLocks noChangeAspect="1"/>
          </p:cNvPicPr>
          <p:nvPr/>
        </p:nvPicPr>
        <p:blipFill>
          <a:blip r:embed="rId3"/>
          <a:stretch>
            <a:fillRect/>
          </a:stretch>
        </p:blipFill>
        <p:spPr>
          <a:xfrm>
            <a:off x="4518769" y="1804591"/>
            <a:ext cx="7064352" cy="4724809"/>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dirty="0" err="1"/>
              <a:t>Normas</a:t>
            </a:r>
            <a:endParaRPr lang="en-IE" dirty="0"/>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dirty="0" err="1"/>
              <a:t>Espacio</a:t>
            </a:r>
            <a:r>
              <a:rPr lang="en-GB" dirty="0"/>
              <a:t> </a:t>
            </a:r>
            <a:r>
              <a:rPr lang="en-GB" dirty="0" err="1"/>
              <a:t>seguro</a:t>
            </a:r>
            <a:endParaRPr lang="en-GB" dirty="0"/>
          </a:p>
          <a:p>
            <a:pPr marL="252000" lvl="1" indent="0">
              <a:buClr>
                <a:srgbClr val="004EB6"/>
              </a:buClr>
              <a:buNone/>
            </a:pPr>
            <a:endParaRPr lang="en-GB" dirty="0"/>
          </a:p>
          <a:p>
            <a:pPr marL="594900" lvl="1" indent="-342900">
              <a:buClr>
                <a:srgbClr val="004EB6"/>
              </a:buClr>
            </a:pPr>
            <a:r>
              <a:rPr lang="es-ES" dirty="0">
                <a:solidFill>
                  <a:schemeClr val="bg1"/>
                </a:solidFill>
                <a:cs typeface="Arial" panose="020B0604020202020204"/>
              </a:rPr>
              <a:t>Escucha con respeto</a:t>
            </a:r>
          </a:p>
          <a:p>
            <a:pPr marL="594900" lvl="1" indent="-342900">
              <a:buClr>
                <a:srgbClr val="004EB6"/>
              </a:buClr>
            </a:pPr>
            <a:r>
              <a:rPr lang="es-ES" dirty="0">
                <a:solidFill>
                  <a:schemeClr val="bg1"/>
                </a:solidFill>
                <a:cs typeface="Arial" panose="020B0604020202020204"/>
              </a:rPr>
              <a:t>No juzgues</a:t>
            </a:r>
          </a:p>
          <a:p>
            <a:pPr marL="594900" lvl="1" indent="-342900">
              <a:buClr>
                <a:srgbClr val="004EB6"/>
              </a:buClr>
            </a:pPr>
            <a:r>
              <a:rPr lang="es-ES" dirty="0">
                <a:solidFill>
                  <a:schemeClr val="bg1"/>
                </a:solidFill>
                <a:cs typeface="Arial" panose="020B0604020202020204"/>
              </a:rPr>
              <a:t>Lo que se comparte aquí, aquí se queda</a:t>
            </a:r>
          </a:p>
          <a:p>
            <a:pPr marL="594900" lvl="1" indent="-342900">
              <a:buClr>
                <a:srgbClr val="004EB6"/>
              </a:buClr>
            </a:pPr>
            <a:r>
              <a:rPr lang="es-ES" dirty="0">
                <a:solidFill>
                  <a:schemeClr val="bg1"/>
                </a:solidFill>
                <a:cs typeface="Arial" panose="020B0604020202020204"/>
              </a:rPr>
              <a:t>Todo el mundo puede compartir algo, pero nadie está obligado a hacerlo</a:t>
            </a: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346" y="3568547"/>
            <a:ext cx="3324531" cy="3324531"/>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dirty="0" err="1"/>
              <a:t>Lección</a:t>
            </a:r>
            <a:r>
              <a:rPr lang="en-IE" dirty="0"/>
              <a:t> 3: </a:t>
            </a:r>
            <a:r>
              <a:rPr lang="en-IE" dirty="0" err="1"/>
              <a:t>Comunicación</a:t>
            </a:r>
            <a:r>
              <a:rPr lang="en-IE" dirty="0"/>
              <a:t> no </a:t>
            </a:r>
            <a:r>
              <a:rPr lang="en-IE" dirty="0" err="1"/>
              <a:t>violenta</a:t>
            </a:r>
            <a:endParaRPr lang="en-IE" dirty="0"/>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normAutofit/>
          </a:bodyPr>
          <a:lstStyle/>
          <a:p>
            <a:r>
              <a:rPr lang="es-ES" sz="3200" dirty="0"/>
              <a:t>Pensamiento orientado a la resolución de problemas</a:t>
            </a:r>
            <a:endParaRPr lang="en-IE" sz="3200" dirty="0"/>
          </a:p>
        </p:txBody>
      </p:sp>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669101" y="2261593"/>
            <a:ext cx="2946829" cy="2322918"/>
          </a:xfrm>
          <a:prstGeom prst="rect">
            <a:avLst/>
          </a:prstGeom>
        </p:spPr>
      </p:pic>
      <p:pic>
        <p:nvPicPr>
          <p:cNvPr id="5" name="Imagen 4">
            <a:extLst>
              <a:ext uri="{FF2B5EF4-FFF2-40B4-BE49-F238E27FC236}">
                <a16:creationId xmlns:a16="http://schemas.microsoft.com/office/drawing/2014/main" id="{A2E40B4D-0F60-474D-AE09-42ABA759661F}"/>
              </a:ext>
            </a:extLst>
          </p:cNvPr>
          <p:cNvPicPr>
            <a:picLocks noChangeAspect="1"/>
          </p:cNvPicPr>
          <p:nvPr/>
        </p:nvPicPr>
        <p:blipFill>
          <a:blip r:embed="rId3"/>
          <a:stretch>
            <a:fillRect/>
          </a:stretch>
        </p:blipFill>
        <p:spPr>
          <a:xfrm>
            <a:off x="3982247" y="2249272"/>
            <a:ext cx="8113153" cy="3501112"/>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s-ES" dirty="0"/>
              <a:t>Principios de la comunicación no violenta</a:t>
            </a:r>
            <a:endParaRPr lang="en-IE" dirty="0"/>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12/02/2025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079" y="5652537"/>
            <a:ext cx="2623610" cy="653752"/>
          </a:xfrm>
          <a:prstGeom prst="rect">
            <a:avLst/>
          </a:prstGeom>
        </p:spPr>
      </p:pic>
      <p:sp>
        <p:nvSpPr>
          <p:cNvPr id="13" name="Title 12">
            <a:extLst>
              <a:ext uri="{FF2B5EF4-FFF2-40B4-BE49-F238E27FC236}">
                <a16:creationId xmlns:a16="http://schemas.microsoft.com/office/drawing/2014/main" id="{70E014B8-CE0A-09F0-923D-4CFF6A130C3E}"/>
              </a:ext>
            </a:extLst>
          </p:cNvPr>
          <p:cNvSpPr>
            <a:spLocks noGrp="1"/>
          </p:cNvSpPr>
          <p:nvPr>
            <p:ph type="ctrTitle"/>
          </p:nvPr>
        </p:nvSpPr>
        <p:spPr>
          <a:xfrm>
            <a:off x="1238250" y="1560443"/>
            <a:ext cx="9525828" cy="3968820"/>
          </a:xfrm>
        </p:spPr>
        <p:txBody>
          <a:bodyPr>
            <a:normAutofit fontScale="90000"/>
          </a:bodyPr>
          <a:lstStyle/>
          <a:p>
            <a:pPr algn="l"/>
            <a:br>
              <a:rPr lang="nl-NL" sz="2400" dirty="0">
                <a:solidFill>
                  <a:schemeClr val="bg1"/>
                </a:solidFill>
                <a:latin typeface="+mn-lt"/>
                <a:ea typeface="+mn-ea"/>
                <a:cs typeface="Arial" panose="020B0604020202020204"/>
              </a:rPr>
            </a:br>
            <a:r>
              <a:rPr lang="es-ES" sz="2700" dirty="0">
                <a:solidFill>
                  <a:srgbClr val="7ED1E2"/>
                </a:solidFill>
                <a:latin typeface="+mn-lt"/>
                <a:ea typeface="+mn-ea"/>
                <a:cs typeface="Arial" panose="020B0604020202020204"/>
              </a:rPr>
              <a:t>Diálogo 1</a:t>
            </a:r>
            <a:br>
              <a:rPr lang="es-ES" sz="2400" b="0" dirty="0">
                <a:solidFill>
                  <a:schemeClr val="bg1"/>
                </a:solidFill>
                <a:latin typeface="+mn-lt"/>
                <a:ea typeface="+mn-ea"/>
                <a:cs typeface="Arial" panose="020B0604020202020204"/>
              </a:rPr>
            </a:br>
            <a:r>
              <a:rPr lang="es-ES" sz="2400" b="0" dirty="0">
                <a:solidFill>
                  <a:schemeClr val="bg1"/>
                </a:solidFill>
                <a:latin typeface="+mn-lt"/>
                <a:ea typeface="+mn-ea"/>
                <a:cs typeface="Arial" panose="020B0604020202020204"/>
              </a:rPr>
              <a:t>Un/una profesor/a le muestra a su clase un artículo del periódico sobre conductas violentas durante un partido de hockey.</a:t>
            </a:r>
            <a:br>
              <a:rPr lang="es-ES" sz="2400" b="0" dirty="0">
                <a:solidFill>
                  <a:schemeClr val="bg1"/>
                </a:solidFill>
                <a:latin typeface="+mn-lt"/>
                <a:ea typeface="+mn-ea"/>
                <a:cs typeface="Arial" panose="020B0604020202020204"/>
              </a:rPr>
            </a:br>
            <a:br>
              <a:rPr lang="es-ES" sz="2400" b="0" dirty="0">
                <a:solidFill>
                  <a:schemeClr val="bg1"/>
                </a:solidFill>
                <a:latin typeface="+mn-lt"/>
                <a:ea typeface="+mn-ea"/>
                <a:cs typeface="Arial" panose="020B0604020202020204"/>
              </a:rPr>
            </a:br>
            <a:r>
              <a:rPr lang="es-ES" sz="2400" dirty="0">
                <a:solidFill>
                  <a:schemeClr val="bg1"/>
                </a:solidFill>
                <a:latin typeface="+mn-lt"/>
                <a:ea typeface="+mn-ea"/>
                <a:cs typeface="Arial" panose="020B0604020202020204"/>
              </a:rPr>
              <a:t>Profesor/a</a:t>
            </a:r>
            <a:r>
              <a:rPr lang="es-ES" sz="2400" b="0" dirty="0">
                <a:solidFill>
                  <a:schemeClr val="bg1"/>
                </a:solidFill>
                <a:latin typeface="+mn-lt"/>
                <a:ea typeface="+mn-ea"/>
                <a:cs typeface="Arial" panose="020B0604020202020204"/>
              </a:rPr>
              <a:t>: ¿Qué pensáis de esto?</a:t>
            </a:r>
            <a:br>
              <a:rPr lang="es-ES" sz="2400" b="0" dirty="0">
                <a:solidFill>
                  <a:schemeClr val="bg1"/>
                </a:solidFill>
                <a:latin typeface="+mn-lt"/>
                <a:ea typeface="+mn-ea"/>
                <a:cs typeface="Arial" panose="020B0604020202020204"/>
              </a:rPr>
            </a:br>
            <a:r>
              <a:rPr lang="es-ES" sz="2400" dirty="0">
                <a:solidFill>
                  <a:schemeClr val="bg1"/>
                </a:solidFill>
                <a:latin typeface="+mn-lt"/>
                <a:ea typeface="+mn-ea"/>
                <a:cs typeface="Arial" panose="020B0604020202020204"/>
              </a:rPr>
              <a:t>Alumno/a: </a:t>
            </a:r>
            <a:r>
              <a:rPr lang="es-ES" sz="2400" b="0" dirty="0">
                <a:solidFill>
                  <a:schemeClr val="bg1"/>
                </a:solidFill>
                <a:latin typeface="+mn-lt"/>
                <a:ea typeface="+mn-ea"/>
                <a:cs typeface="Arial" panose="020B0604020202020204"/>
              </a:rPr>
              <a:t>A veces, las/los chicas/os tenemos que ponernos agresivas/os. Tiene que salir por algún sitio.</a:t>
            </a:r>
            <a:br>
              <a:rPr lang="es-ES" sz="2400" b="0" dirty="0">
                <a:solidFill>
                  <a:schemeClr val="bg1"/>
                </a:solidFill>
                <a:latin typeface="+mn-lt"/>
                <a:ea typeface="+mn-ea"/>
                <a:cs typeface="Arial" panose="020B0604020202020204"/>
              </a:rPr>
            </a:br>
            <a:r>
              <a:rPr lang="es-ES" sz="2400" dirty="0">
                <a:solidFill>
                  <a:schemeClr val="bg1"/>
                </a:solidFill>
                <a:latin typeface="+mn-lt"/>
                <a:ea typeface="+mn-ea"/>
                <a:cs typeface="Arial" panose="020B0604020202020204"/>
              </a:rPr>
              <a:t>Profesor/a</a:t>
            </a:r>
            <a:r>
              <a:rPr lang="es-ES" sz="2400" b="0" dirty="0">
                <a:solidFill>
                  <a:schemeClr val="bg1"/>
                </a:solidFill>
                <a:latin typeface="+mn-lt"/>
                <a:ea typeface="+mn-ea"/>
                <a:cs typeface="Arial" panose="020B0604020202020204"/>
              </a:rPr>
              <a:t>: ¿Qué quieres decir?</a:t>
            </a:r>
            <a:br>
              <a:rPr lang="es-ES" sz="2400" b="0" dirty="0">
                <a:solidFill>
                  <a:schemeClr val="bg1"/>
                </a:solidFill>
                <a:latin typeface="+mn-lt"/>
                <a:ea typeface="+mn-ea"/>
                <a:cs typeface="Arial" panose="020B0604020202020204"/>
              </a:rPr>
            </a:br>
            <a:r>
              <a:rPr lang="es-ES" sz="2400" dirty="0">
                <a:solidFill>
                  <a:schemeClr val="bg1"/>
                </a:solidFill>
                <a:latin typeface="+mn-lt"/>
                <a:ea typeface="+mn-ea"/>
                <a:cs typeface="Arial" panose="020B0604020202020204"/>
              </a:rPr>
              <a:t>Alumno/a</a:t>
            </a:r>
            <a:r>
              <a:rPr lang="es-ES" sz="2400" b="0" dirty="0">
                <a:solidFill>
                  <a:schemeClr val="bg1"/>
                </a:solidFill>
                <a:latin typeface="+mn-lt"/>
                <a:ea typeface="+mn-ea"/>
                <a:cs typeface="Arial" panose="020B0604020202020204"/>
              </a:rPr>
              <a:t>: Que forma parte del deporte. El hockey sobre hielo es agresivo y esto se expresa en el hielo.</a:t>
            </a:r>
            <a:br>
              <a:rPr lang="es-ES" sz="2400" b="0" dirty="0">
                <a:solidFill>
                  <a:schemeClr val="bg1"/>
                </a:solidFill>
                <a:latin typeface="+mn-lt"/>
                <a:ea typeface="+mn-ea"/>
                <a:cs typeface="Arial" panose="020B0604020202020204"/>
              </a:rPr>
            </a:br>
            <a:r>
              <a:rPr lang="es-ES" sz="2400" b="0" dirty="0">
                <a:solidFill>
                  <a:schemeClr val="bg1"/>
                </a:solidFill>
                <a:latin typeface="+mn-lt"/>
                <a:ea typeface="+mn-ea"/>
                <a:cs typeface="Arial" panose="020B0604020202020204"/>
              </a:rPr>
              <a:t>Si no puedes soportarlo, dedícate a otra cosa, como la gimnasia. ¡Pero la agresividad forma parte del hockey! Es parte de lo que hace a un hombre.</a:t>
            </a:r>
            <a:br>
              <a:rPr lang="es-ES" sz="2400" b="0" dirty="0">
                <a:solidFill>
                  <a:schemeClr val="bg1"/>
                </a:solidFill>
                <a:latin typeface="+mn-lt"/>
                <a:ea typeface="+mn-ea"/>
                <a:cs typeface="Arial" panose="020B0604020202020204"/>
              </a:rPr>
            </a:br>
            <a:r>
              <a:rPr lang="es-ES" sz="2400" dirty="0">
                <a:solidFill>
                  <a:schemeClr val="bg1"/>
                </a:solidFill>
                <a:latin typeface="+mn-lt"/>
                <a:ea typeface="+mn-ea"/>
                <a:cs typeface="Arial" panose="020B0604020202020204"/>
              </a:rPr>
              <a:t>Profesor/a</a:t>
            </a:r>
            <a:r>
              <a:rPr lang="es-ES" sz="2400" b="0" dirty="0">
                <a:solidFill>
                  <a:schemeClr val="bg1"/>
                </a:solidFill>
                <a:latin typeface="+mn-lt"/>
                <a:ea typeface="+mn-ea"/>
                <a:cs typeface="Arial" panose="020B0604020202020204"/>
              </a:rPr>
              <a:t>: ¿Estáis todos/as de acuerdo con esto? Ningún otro/a joven contesta.</a:t>
            </a:r>
            <a:br>
              <a:rPr lang="es-ES" sz="2400" b="0" dirty="0">
                <a:solidFill>
                  <a:schemeClr val="bg1"/>
                </a:solidFill>
                <a:latin typeface="+mn-lt"/>
                <a:ea typeface="+mn-ea"/>
                <a:cs typeface="Arial" panose="020B0604020202020204"/>
              </a:rPr>
            </a:br>
            <a:r>
              <a:rPr lang="es-ES" sz="2400" dirty="0">
                <a:solidFill>
                  <a:schemeClr val="bg1"/>
                </a:solidFill>
                <a:latin typeface="+mn-lt"/>
                <a:ea typeface="+mn-ea"/>
                <a:cs typeface="Arial" panose="020B0604020202020204"/>
              </a:rPr>
              <a:t>Profesor/a</a:t>
            </a:r>
            <a:r>
              <a:rPr lang="es-ES" sz="2400" b="0" dirty="0">
                <a:solidFill>
                  <a:schemeClr val="bg1"/>
                </a:solidFill>
                <a:latin typeface="+mn-lt"/>
                <a:ea typeface="+mn-ea"/>
                <a:cs typeface="Arial" panose="020B0604020202020204"/>
              </a:rPr>
              <a:t>: Muy bien, sigamos</a:t>
            </a:r>
            <a:endParaRPr lang="en-GB" sz="2400" b="0" dirty="0">
              <a:solidFill>
                <a:schemeClr val="bg1"/>
              </a:solidFill>
              <a:latin typeface="+mn-lt"/>
              <a:ea typeface="+mn-ea"/>
              <a:cs typeface="Arial" panose="020B0604020202020204"/>
            </a:endParaRPr>
          </a:p>
        </p:txBody>
      </p:sp>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971549" y="653266"/>
            <a:ext cx="9972676" cy="3046988"/>
          </a:xfrm>
          <a:prstGeom prst="rect">
            <a:avLst/>
          </a:prstGeom>
          <a:noFill/>
        </p:spPr>
        <p:txBody>
          <a:bodyPr wrap="square">
            <a:spAutoFit/>
          </a:bodyPr>
          <a:lstStyle/>
          <a:p>
            <a:r>
              <a:rPr lang="es-ES" sz="2400" b="1" dirty="0">
                <a:solidFill>
                  <a:schemeClr val="bg1"/>
                </a:solidFill>
              </a:rPr>
              <a:t>Etapa 1</a:t>
            </a:r>
            <a:r>
              <a:rPr lang="es-ES" sz="2400" dirty="0">
                <a:solidFill>
                  <a:schemeClr val="bg1"/>
                </a:solidFill>
              </a:rPr>
              <a:t>: Observar sin juzgar o condenar. </a:t>
            </a:r>
          </a:p>
          <a:p>
            <a:endParaRPr lang="nl-NL" sz="2400" dirty="0">
              <a:solidFill>
                <a:schemeClr val="bg1"/>
              </a:solidFill>
            </a:endParaRPr>
          </a:p>
          <a:p>
            <a:pPr algn="just"/>
            <a:r>
              <a:rPr lang="es-ES" dirty="0">
                <a:solidFill>
                  <a:schemeClr val="bg1"/>
                </a:solidFill>
              </a:rPr>
              <a:t>Observar sin juzgar significa tratar de describir objetivamente qué está pasando, sin añadir interpretaciones, opiniones o juicios propios. Esto ayuda a mantener la comunicación clara y neutral, sin que la otra persona se sienta atacada o juzgada.</a:t>
            </a:r>
          </a:p>
          <a:p>
            <a:endParaRPr lang="es-ES" dirty="0">
              <a:solidFill>
                <a:schemeClr val="bg1"/>
              </a:solidFill>
            </a:endParaRPr>
          </a:p>
          <a:p>
            <a:pPr algn="just"/>
            <a:r>
              <a:rPr lang="es-ES" dirty="0">
                <a:solidFill>
                  <a:schemeClr val="bg1"/>
                </a:solidFill>
              </a:rPr>
              <a:t>Cuando se juzga o se interpreta, la otra persona puede sentirse atacada, lo que a menudo conlleva una conducta defensiva o una escalada del conflicto. Si nos limitamos a observar, nos aseguramos de que la comunicación permanezca abierta y de que nuestro/a interlocutor/a tenga espacio para responder sin presión.</a:t>
            </a:r>
            <a:endParaRPr lang="en-GB"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22" y="381243"/>
            <a:ext cx="7605921" cy="913912"/>
          </a:xfrm>
          <a:prstGeom prst="rect">
            <a:avLst/>
          </a:prstGeom>
        </p:spPr>
      </p:pic>
      <p:sp>
        <p:nvSpPr>
          <p:cNvPr id="18" name="TextBox 17">
            <a:extLst>
              <a:ext uri="{FF2B5EF4-FFF2-40B4-BE49-F238E27FC236}">
                <a16:creationId xmlns:a16="http://schemas.microsoft.com/office/drawing/2014/main" id="{3BA1A607-99E8-2D7C-28BC-C4D090FAE630}"/>
              </a:ext>
            </a:extLst>
          </p:cNvPr>
          <p:cNvSpPr txBox="1"/>
          <p:nvPr/>
        </p:nvSpPr>
        <p:spPr>
          <a:xfrm>
            <a:off x="1194058" y="3733383"/>
            <a:ext cx="6096000" cy="923330"/>
          </a:xfrm>
          <a:prstGeom prst="rect">
            <a:avLst/>
          </a:prstGeom>
          <a:noFill/>
        </p:spPr>
        <p:txBody>
          <a:bodyPr wrap="square">
            <a:spAutoFit/>
          </a:bodyPr>
          <a:lstStyle/>
          <a:p>
            <a:r>
              <a:rPr lang="es-ES" dirty="0">
                <a:solidFill>
                  <a:schemeClr val="bg1"/>
                </a:solidFill>
              </a:rPr>
              <a:t>•¿Qué habéis observado en este ejemplo?</a:t>
            </a:r>
          </a:p>
          <a:p>
            <a:r>
              <a:rPr lang="es-ES" dirty="0">
                <a:solidFill>
                  <a:schemeClr val="bg1"/>
                </a:solidFill>
              </a:rPr>
              <a:t>•¿Cómo analizaríais la situación?</a:t>
            </a:r>
          </a:p>
          <a:p>
            <a:endParaRPr lang="es-ES" dirty="0">
              <a:solidFill>
                <a:schemeClr val="bg1"/>
              </a:solidFill>
            </a:endParaRPr>
          </a:p>
        </p:txBody>
      </p:sp>
      <p:pic>
        <p:nvPicPr>
          <p:cNvPr id="2" name="Imagen 1">
            <a:extLst>
              <a:ext uri="{FF2B5EF4-FFF2-40B4-BE49-F238E27FC236}">
                <a16:creationId xmlns:a16="http://schemas.microsoft.com/office/drawing/2014/main" id="{1292A2FD-0AA0-4191-9C29-79C119FD2A1E}"/>
              </a:ext>
            </a:extLst>
          </p:cNvPr>
          <p:cNvPicPr>
            <a:picLocks noChangeAspect="1"/>
          </p:cNvPicPr>
          <p:nvPr/>
        </p:nvPicPr>
        <p:blipFill>
          <a:blip r:embed="rId3"/>
          <a:stretch>
            <a:fillRect/>
          </a:stretch>
        </p:blipFill>
        <p:spPr>
          <a:xfrm>
            <a:off x="1415433" y="4656713"/>
            <a:ext cx="9582509" cy="1363088"/>
          </a:xfrm>
          <a:prstGeom prst="rect">
            <a:avLst/>
          </a:prstGeom>
        </p:spPr>
      </p:pic>
    </p:spTree>
    <p:extLst>
      <p:ext uri="{BB962C8B-B14F-4D97-AF65-F5344CB8AC3E}">
        <p14:creationId xmlns:p14="http://schemas.microsoft.com/office/powerpoint/2010/main" val="2253738876"/>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12EF8-0D94-4136-8FCB-D6E01C9EF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1ec9-ef68-474d-9558-d1839130a839"/>
    <ds:schemaRef ds:uri="e93e13c3-be3d-432c-84a5-b7c1a59f3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D8446A-BCE2-4A6F-9C97-09C34B3310CF}">
  <ds:schemaRefs>
    <ds:schemaRef ds:uri="http://schemas.microsoft.com/office/2006/documentManagement/types"/>
    <ds:schemaRef ds:uri="http://www.w3.org/XML/1998/namespace"/>
    <ds:schemaRef ds:uri="http://purl.org/dc/dcmitype/"/>
    <ds:schemaRef ds:uri="e93e13c3-be3d-432c-84a5-b7c1a59f30c7"/>
    <ds:schemaRef ds:uri="http://purl.org/dc/terms/"/>
    <ds:schemaRef ds:uri="http://purl.org/dc/elements/1.1/"/>
    <ds:schemaRef ds:uri="aac01ec9-ef68-474d-9558-d1839130a839"/>
    <ds:schemaRef ds:uri="http://schemas.microsoft.com/office/infopath/2007/PartnerControl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DD83860D-9B7C-4CE9-9D20-86B11D055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431</TotalTime>
  <Words>961</Words>
  <Application>Microsoft Office PowerPoint</Application>
  <PresentationFormat>Panorámica</PresentationFormat>
  <Paragraphs>82</Paragraphs>
  <Slides>16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Georgia</vt:lpstr>
      <vt:lpstr>Poppins</vt:lpstr>
      <vt:lpstr>Theme_PlanInternational</vt:lpstr>
      <vt:lpstr>El poder Transformador del deporte Género en movimiento</vt:lpstr>
      <vt:lpstr>Índice</vt:lpstr>
      <vt:lpstr>Presentación de PowerPoint</vt:lpstr>
      <vt:lpstr>Normas</vt:lpstr>
      <vt:lpstr>Lección 3: Comunicación no violenta</vt:lpstr>
      <vt:lpstr>Pensamiento orientado a la resolución de problemas</vt:lpstr>
      <vt:lpstr>Principios de la comunicación no violenta</vt:lpstr>
      <vt:lpstr> Diálogo 1 Un/una profesor/a le muestra a su clase un artículo del periódico sobre conductas violentas durante un partido de hockey.  Profesor/a: ¿Qué pensáis de esto? Alumno/a: A veces, las/los chicas/os tenemos que ponernos agresivas/os. Tiene que salir por algún sitio. Profesor/a: ¿Qué quieres decir? Alumno/a: Que forma parte del deporte. El hockey sobre hielo es agresivo y esto se expresa en el hielo. Si no puedes soportarlo, dedícate a otra cosa, como la gimnasia. ¡Pero la agresividad forma parte del hockey! Es parte de lo que hace a un hombre. Profesor/a: ¿Estáis todos/as de acuerdo con esto? Ningún otro/a joven contesta. Profesor/a: Muy bien, sigamos</vt:lpstr>
      <vt:lpstr>Presentación de PowerPoint</vt:lpstr>
      <vt:lpstr>Presentación de PowerPoint</vt:lpstr>
      <vt:lpstr>Presentación de PowerPoint</vt:lpstr>
      <vt:lpstr>Presentación de PowerPoint</vt:lpstr>
      <vt:lpstr>Empecemos</vt:lpstr>
      <vt:lpstr>Presentación de PowerPoint</vt:lpstr>
      <vt:lpstr>Evaluación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keywords>, docId:AE25FB32D6977D19535C216D2B81AFB9</cp:keywords>
  <cp:lastModifiedBy>Clara Corts</cp:lastModifiedBy>
  <cp:revision>41</cp:revision>
  <dcterms:created xsi:type="dcterms:W3CDTF">2023-07-21T21:42:24Z</dcterms:created>
  <dcterms:modified xsi:type="dcterms:W3CDTF">2025-02-12T15:54:43Z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